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310" r:id="rId7"/>
    <p:sldId id="323" r:id="rId8"/>
    <p:sldId id="324" r:id="rId9"/>
    <p:sldId id="260" r:id="rId10"/>
    <p:sldId id="322" r:id="rId11"/>
    <p:sldId id="325" r:id="rId12"/>
    <p:sldId id="297" r:id="rId13"/>
    <p:sldId id="266"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3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20B57BB-1470-4C86-B0E8-DC87F8D3A2E8}" type="slidenum">
              <a:rPr lang="en-US"/>
              <a:pPr/>
              <a:t>‹#›</a:t>
            </a:fld>
            <a:endParaRPr lang="en-US"/>
          </a:p>
        </p:txBody>
      </p:sp>
    </p:spTree>
  </p:cSld>
  <p:clrMapOvr>
    <a:masterClrMapping/>
  </p:clrMapOvr>
  <p:transition spd="slow" advClick="0" advTm="2608">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3473A-C6E9-4489-9A55-25EC60681E5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3473A-C6E9-4489-9A55-25EC60681E5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3473A-C6E9-4489-9A55-25EC60681E51}"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3473A-C6E9-4489-9A55-25EC60681E51}"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3473A-C6E9-4489-9A55-25EC60681E51}"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3473A-C6E9-4489-9A55-25EC60681E51}"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11141-69A5-4E6B-B88C-628B166EC6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01424"/>
          </a:xfrm>
          <a:prstGeom prst="rect">
            <a:avLst/>
          </a:prstGeom>
          <a:noFill/>
        </p:spPr>
        <p:txBody>
          <a:bodyPr wrap="square" rtlCol="0">
            <a:spAutoFit/>
          </a:bodyPr>
          <a:lstStyle/>
          <a:p>
            <a:pPr algn="ctr" defTabSz="461963"/>
            <a:r>
              <a:rPr lang="en-US" sz="2800" b="1" dirty="0" smtClean="0">
                <a:latin typeface="Arial Rounded MT Bold" pitchFamily="34" charset="0"/>
              </a:rPr>
              <a:t>THE MARK AND THE NUMBER</a:t>
            </a:r>
          </a:p>
          <a:p>
            <a:pPr algn="ctr" defTabSz="461963"/>
            <a:endParaRPr lang="en-US" sz="2000" b="1" dirty="0" smtClean="0">
              <a:latin typeface="Arial Rounded MT Bold" pitchFamily="34" charset="0"/>
            </a:endParaRPr>
          </a:p>
          <a:p>
            <a:pPr defTabSz="461963"/>
            <a:r>
              <a:rPr lang="en-US" sz="2800" b="1" dirty="0" smtClean="0">
                <a:latin typeface="Arial Rounded MT Bold" pitchFamily="34" charset="0"/>
              </a:rPr>
              <a:t>The earth beast is to give those who worship the sea beast a </a:t>
            </a:r>
            <a:r>
              <a:rPr lang="en-US" sz="2800" b="1" dirty="0" smtClean="0">
                <a:solidFill>
                  <a:srgbClr val="FFFF00"/>
                </a:solidFill>
                <a:latin typeface="Arial Rounded MT Bold" pitchFamily="34" charset="0"/>
              </a:rPr>
              <a:t>mark</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It allows the bearer to </a:t>
            </a:r>
            <a:r>
              <a:rPr lang="en-US" sz="2800" b="1" dirty="0" smtClean="0">
                <a:solidFill>
                  <a:srgbClr val="FFFF00"/>
                </a:solidFill>
                <a:latin typeface="Arial Rounded MT Bold" pitchFamily="34" charset="0"/>
              </a:rPr>
              <a:t>buy and sell in the marketplace</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This helps explain </a:t>
            </a:r>
            <a:r>
              <a:rPr lang="en-US" sz="2800" b="1" dirty="0" smtClean="0">
                <a:solidFill>
                  <a:srgbClr val="FFFF00"/>
                </a:solidFill>
                <a:latin typeface="Arial Rounded MT Bold" pitchFamily="34" charset="0"/>
              </a:rPr>
              <a:t>the third seal of chapter 6:5,6</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This mark is not </a:t>
            </a:r>
            <a:r>
              <a:rPr lang="en-US" sz="2800" b="1" dirty="0" smtClean="0">
                <a:solidFill>
                  <a:srgbClr val="FFFF00"/>
                </a:solidFill>
                <a:latin typeface="Arial Rounded MT Bold" pitchFamily="34" charset="0"/>
              </a:rPr>
              <a:t>social security numbers to PINs, from swastikas to computer passwords</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THE MARK AND THE NUMBER</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John gives the sea beast a number:  			</a:t>
            </a:r>
            <a:r>
              <a:rPr lang="en-US" sz="2800" b="1" dirty="0" smtClean="0">
                <a:solidFill>
                  <a:srgbClr val="FFFF00"/>
                </a:solidFill>
                <a:latin typeface="Arial Rounded MT Bold" pitchFamily="34" charset="0"/>
              </a:rPr>
              <a:t>666 or some translations say 616</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Seven is the perfect number, so God the 	Father, Son, and Spirit is </a:t>
            </a:r>
            <a:r>
              <a:rPr lang="en-US" sz="2800" b="1" dirty="0" smtClean="0">
                <a:solidFill>
                  <a:srgbClr val="FFFF00"/>
                </a:solidFill>
                <a:latin typeface="Arial Rounded MT Bold" pitchFamily="34" charset="0"/>
              </a:rPr>
              <a:t>777</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number of the beast is that of a man, not 	God.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CONCLUSION</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Overcoming false religion means to keep one’s loyalty to the true Lamb.  Don’t allow substitutes masquerading as the real thing to draw you away from the Lord.  Don’t allow false religion’s big claims, fancy fronts, and big productions, to be so pleasing to the eye that you leave the safety of the Lamb’s true fold.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a:endParaRPr lang="en-US" sz="2800" b="1" dirty="0" smtClean="0">
              <a:latin typeface="Arial Rounded MT Bold" pitchFamily="34" charset="0"/>
            </a:endParaRPr>
          </a:p>
          <a:p>
            <a:pPr algn="ctr"/>
            <a:endParaRPr lang="en-US" sz="2800" b="1" dirty="0" smtClean="0">
              <a:latin typeface="Arial Rounded MT Bold" pitchFamily="34" charset="0"/>
            </a:endParaRPr>
          </a:p>
          <a:p>
            <a:pPr algn="ctr"/>
            <a:r>
              <a:rPr lang="en-US" sz="2800" b="1" dirty="0" smtClean="0">
                <a:latin typeface="Arial Rounded MT Bold" pitchFamily="34" charset="0"/>
              </a:rPr>
              <a:t>NEXT LESSON:</a:t>
            </a:r>
          </a:p>
          <a:p>
            <a:pPr algn="ctr"/>
            <a:endParaRPr lang="en-US" sz="2800" b="1" dirty="0" smtClean="0">
              <a:latin typeface="Arial Rounded MT Bold" pitchFamily="34" charset="0"/>
            </a:endParaRPr>
          </a:p>
          <a:p>
            <a:pPr algn="ctr"/>
            <a:r>
              <a:rPr lang="en-US" sz="2800" b="1" dirty="0" smtClean="0">
                <a:latin typeface="Arial Rounded MT Bold" pitchFamily="34" charset="0"/>
              </a:rPr>
              <a:t>Overcoming Materialism</a:t>
            </a:r>
          </a:p>
          <a:p>
            <a:pPr algn="ctr"/>
            <a:r>
              <a:rPr lang="en-US" sz="2800" b="1" dirty="0" smtClean="0">
                <a:latin typeface="Arial Rounded MT Bold" pitchFamily="34" charset="0"/>
              </a:rPr>
              <a:t>(</a:t>
            </a:r>
            <a:r>
              <a:rPr lang="en-US" sz="2800" b="1" dirty="0" smtClean="0">
                <a:solidFill>
                  <a:srgbClr val="FFFF00"/>
                </a:solidFill>
                <a:latin typeface="Arial Rounded MT Bold" pitchFamily="34" charset="0"/>
              </a:rPr>
              <a:t>Rev. 18:1-24</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reg\Documents\Preaching\Class Ideas\Victory Assured!\VA Cover2.bmp"/>
          <p:cNvPicPr>
            <a:picLocks noChangeAspect="1" noChangeArrowheads="1"/>
          </p:cNvPicPr>
          <p:nvPr/>
        </p:nvPicPr>
        <p:blipFill>
          <a:blip r:embed="rId2" cstate="print"/>
          <a:srcRect t="18993" b="34375"/>
          <a:stretch>
            <a:fillRect/>
          </a:stretch>
        </p:blipFill>
        <p:spPr bwMode="auto">
          <a:xfrm>
            <a:off x="247372" y="381000"/>
            <a:ext cx="8589307" cy="6019799"/>
          </a:xfrm>
          <a:prstGeom prst="rect">
            <a:avLst/>
          </a:prstGeom>
          <a:noFill/>
        </p:spPr>
      </p:pic>
      <p:sp>
        <p:nvSpPr>
          <p:cNvPr id="3" name="TextBox 2"/>
          <p:cNvSpPr txBox="1"/>
          <p:nvPr/>
        </p:nvSpPr>
        <p:spPr>
          <a:xfrm>
            <a:off x="685800" y="4602540"/>
            <a:ext cx="7772400" cy="1015663"/>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3200" b="1" i="1" dirty="0" smtClean="0">
                <a:solidFill>
                  <a:srgbClr val="FFFF00"/>
                </a:solidFill>
                <a:latin typeface="Comic Sans MS" pitchFamily="66" charset="0"/>
              </a:rPr>
              <a:t>Lesson 10:</a:t>
            </a:r>
          </a:p>
          <a:p>
            <a:pPr algn="ctr" defTabSz="461963"/>
            <a:r>
              <a:rPr lang="en-US" sz="2800" b="1" i="1" dirty="0" smtClean="0">
                <a:solidFill>
                  <a:srgbClr val="FFFF00"/>
                </a:solidFill>
                <a:latin typeface="Comic Sans MS" pitchFamily="66" charset="0"/>
              </a:rPr>
              <a:t>Overcoming False Religion</a:t>
            </a:r>
            <a:endParaRPr lang="en-US" sz="28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047536"/>
          </a:xfrm>
          <a:prstGeom prst="rect">
            <a:avLst/>
          </a:prstGeom>
          <a:noFill/>
        </p:spPr>
        <p:txBody>
          <a:bodyPr wrap="square" rtlCol="0">
            <a:spAutoFit/>
          </a:bodyPr>
          <a:lstStyle/>
          <a:p>
            <a:pPr defTabSz="452438"/>
            <a:r>
              <a:rPr lang="en-US" sz="2800" b="1" u="sng" dirty="0" smtClean="0">
                <a:latin typeface="Arial Rounded MT Bold" pitchFamily="34" charset="0"/>
              </a:rPr>
              <a:t>Victory with Jesus Christ</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	Overcoming with the Resurrected Savior 		(1:9-20; 19:11-16).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2.	Overcoming with the Worthy Lamb 				(4:1-5:14).	</a:t>
            </a:r>
          </a:p>
          <a:p>
            <a:pPr defTabSz="452438"/>
            <a:r>
              <a:rPr lang="en-US" sz="2800" b="1" dirty="0" smtClean="0">
                <a:latin typeface="Arial Rounded MT Bold" pitchFamily="34" charset="0"/>
              </a:rPr>
              <a:t> </a:t>
            </a:r>
          </a:p>
          <a:p>
            <a:pPr defTabSz="452438"/>
            <a:r>
              <a:rPr lang="en-US" sz="2800" b="1" u="sng" dirty="0" smtClean="0">
                <a:latin typeface="Arial Rounded MT Bold" pitchFamily="34" charset="0"/>
              </a:rPr>
              <a:t>Victory with the Church--the Letters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3.	Overcoming Apathy (2:1-7; 3:14-22).	</a:t>
            </a:r>
          </a:p>
          <a:p>
            <a:pPr defTabSz="452438"/>
            <a:r>
              <a:rPr lang="en-US" sz="2800" b="1" dirty="0" smtClean="0">
                <a:latin typeface="Arial Rounded MT Bold" pitchFamily="34" charset="0"/>
              </a:rPr>
              <a:t>	4.	Overcoming Idolatry (2:8-29)		</a:t>
            </a:r>
          </a:p>
          <a:p>
            <a:pPr defTabSz="452438"/>
            <a:r>
              <a:rPr lang="en-US" sz="2800" b="1" dirty="0" smtClean="0">
                <a:latin typeface="Arial Rounded MT Bold" pitchFamily="34" charset="0"/>
              </a:rPr>
              <a:t>	5.	Overcoming Spiritual Death (3:1-13).</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78423"/>
          </a:xfrm>
          <a:prstGeom prst="rect">
            <a:avLst/>
          </a:prstGeom>
          <a:noFill/>
        </p:spPr>
        <p:txBody>
          <a:bodyPr wrap="square" rtlCol="0">
            <a:spAutoFit/>
          </a:bodyPr>
          <a:lstStyle/>
          <a:p>
            <a:pPr defTabSz="452438"/>
            <a:r>
              <a:rPr lang="en-US" sz="2800" b="1" u="sng" dirty="0" smtClean="0">
                <a:latin typeface="Arial Rounded MT Bold" pitchFamily="34" charset="0"/>
              </a:rPr>
              <a:t>Victory Over Life’s Everyday Battles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6	Overcoming Hardship--the Seals 					(6:1-17).		</a:t>
            </a:r>
          </a:p>
          <a:p>
            <a:pPr defTabSz="452438"/>
            <a:r>
              <a:rPr lang="en-US" sz="2800" b="1" dirty="0" smtClean="0">
                <a:latin typeface="Arial Rounded MT Bold" pitchFamily="34" charset="0"/>
              </a:rPr>
              <a:t>	7	Overcoming by Knowing the Warning 			Signs--the Trumpets (8:1-11:19).	</a:t>
            </a:r>
          </a:p>
          <a:p>
            <a:pPr defTabSz="452438"/>
            <a:endParaRPr lang="en-US" sz="1400" b="1" dirty="0" smtClean="0">
              <a:latin typeface="Arial Rounded MT Bold" pitchFamily="34" charset="0"/>
            </a:endParaRPr>
          </a:p>
          <a:p>
            <a:pPr defTabSz="452438"/>
            <a:r>
              <a:rPr lang="en-US" sz="2800" b="1" u="sng" dirty="0" smtClean="0">
                <a:latin typeface="Arial Rounded MT Bold" pitchFamily="34" charset="0"/>
              </a:rPr>
              <a:t>Victory Over Worldliness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8	Overcoming Satan (12:1-17).			</a:t>
            </a:r>
          </a:p>
          <a:p>
            <a:pPr defTabSz="452438"/>
            <a:r>
              <a:rPr lang="en-US" sz="2800" b="1" dirty="0" smtClean="0">
                <a:latin typeface="Arial Rounded MT Bold" pitchFamily="34" charset="0"/>
              </a:rPr>
              <a:t>	9	Overcoming Political Persecution 					(13:1-10).</a:t>
            </a:r>
          </a:p>
          <a:p>
            <a:pPr defTabSz="452438"/>
            <a:r>
              <a:rPr lang="en-US" sz="2800" b="1" dirty="0" smtClean="0">
                <a:solidFill>
                  <a:srgbClr val="FFFF00"/>
                </a:solidFill>
                <a:latin typeface="Arial Rounded MT Bold" pitchFamily="34" charset="0"/>
              </a:rPr>
              <a:t>   10	Overcoming False Religion (13:11-18).</a:t>
            </a:r>
          </a:p>
          <a:p>
            <a:pPr defTabSz="452438"/>
            <a:r>
              <a:rPr lang="en-US" sz="2800" b="1" dirty="0" smtClean="0">
                <a:latin typeface="Arial Rounded MT Bold" pitchFamily="34" charset="0"/>
              </a:rPr>
              <a:t>   11	Overcoming Materialism (18:1-24).</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defTabSz="452438"/>
            <a:r>
              <a:rPr lang="en-US" sz="2800" b="1" u="sng" dirty="0" smtClean="0">
                <a:latin typeface="Arial Rounded MT Bold" pitchFamily="34" charset="0"/>
              </a:rPr>
              <a:t>Eternal Victory</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12		Overcoming at the Great Judgment 				(16:1-21; 19:1-21; 20:1-15).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13		The Joy and Rewards of Overcoming 			(7:1-17; 14:1-15:8; 21:1-22:21).	</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defTabSz="461963"/>
            <a:endParaRPr lang="en-US" sz="2800" b="1" dirty="0" smtClean="0">
              <a:latin typeface="Arial Rounded MT Bold" pitchFamily="34" charset="0"/>
            </a:endParaRP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Let’s read the text </a:t>
            </a:r>
            <a:r>
              <a:rPr lang="en-US" sz="2800" b="1" dirty="0" smtClean="0">
                <a:latin typeface="Arial Rounded MT Bold" pitchFamily="34" charset="0"/>
              </a:rPr>
              <a:t>together…</a:t>
            </a:r>
            <a:endParaRPr lang="en-US" sz="2800" b="1" dirty="0" smtClean="0">
              <a:latin typeface="Arial Rounded MT Bold" pitchFamily="34" charset="0"/>
            </a:endParaRPr>
          </a:p>
          <a:p>
            <a:pPr defTabSz="461963"/>
            <a:endParaRPr lang="en-US" sz="2800" b="1" dirty="0" smtClean="0">
              <a:latin typeface="Arial Rounded MT Bold" pitchFamily="34" charset="0"/>
            </a:endParaRPr>
          </a:p>
          <a:p>
            <a:pPr algn="ctr" defTabSz="461963"/>
            <a:r>
              <a:rPr lang="en-US" sz="2800" b="1" dirty="0" smtClean="0">
                <a:solidFill>
                  <a:srgbClr val="FFFF00"/>
                </a:solidFill>
                <a:latin typeface="Arial Rounded MT Bold" pitchFamily="34" charset="0"/>
              </a:rPr>
              <a:t>Revelation 13:11-18</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F:\Powerpoint JPEG Images\25.JPG"/>
          <p:cNvPicPr>
            <a:picLocks noGrp="1" noChangeAspect="1" noChangeArrowheads="1"/>
          </p:cNvPicPr>
          <p:nvPr>
            <p:ph/>
          </p:nvPr>
        </p:nvPicPr>
        <p:blipFill>
          <a:blip r:embed="rId2" cstate="print"/>
          <a:srcRect/>
          <a:stretch>
            <a:fillRect/>
          </a:stretch>
        </p:blipFill>
        <p:spPr>
          <a:xfrm>
            <a:off x="685800" y="612775"/>
            <a:ext cx="7772400" cy="5478463"/>
          </a:xfrm>
        </p:spPr>
      </p:pic>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TWO BEASTS</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13:1-10</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The sea beast (13:1-10) is </a:t>
            </a:r>
            <a:r>
              <a:rPr lang="en-US" sz="2800" b="1" dirty="0" smtClean="0">
                <a:solidFill>
                  <a:srgbClr val="FFFF00"/>
                </a:solidFill>
                <a:latin typeface="Arial Rounded MT Bold" pitchFamily="34" charset="0"/>
              </a:rPr>
              <a:t>the Roman empire</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The earth beast (13:11-18) is </a:t>
            </a:r>
            <a:r>
              <a:rPr lang="en-US" sz="2800" b="1" dirty="0" smtClean="0">
                <a:solidFill>
                  <a:srgbClr val="FFFF00"/>
                </a:solidFill>
                <a:latin typeface="Arial Rounded MT Bold" pitchFamily="34" charset="0"/>
              </a:rPr>
              <a:t>the religious enforcement for the worship of the sea beast</a:t>
            </a:r>
            <a:r>
              <a:rPr lang="en-US" sz="2800" b="1" dirty="0" smtClean="0">
                <a:latin typeface="Arial Rounded MT Bold" pitchFamily="34" charset="0"/>
              </a:rPr>
              <a: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Another view is that:  one is </a:t>
            </a:r>
            <a:r>
              <a:rPr lang="en-US" sz="2800" b="1" dirty="0" smtClean="0">
                <a:solidFill>
                  <a:srgbClr val="FFFF00"/>
                </a:solidFill>
                <a:latin typeface="Arial Rounded MT Bold" pitchFamily="34" charset="0"/>
              </a:rPr>
              <a:t>pagan</a:t>
            </a:r>
            <a:r>
              <a:rPr lang="en-US" sz="2800" b="1" dirty="0" smtClean="0">
                <a:latin typeface="Arial Rounded MT Bold" pitchFamily="34" charset="0"/>
              </a:rPr>
              <a:t> Rome, and the other is </a:t>
            </a:r>
            <a:r>
              <a:rPr lang="en-US" sz="2800" b="1" dirty="0" smtClean="0">
                <a:solidFill>
                  <a:srgbClr val="FFFF00"/>
                </a:solidFill>
                <a:latin typeface="Arial Rounded MT Bold" pitchFamily="34" charset="0"/>
              </a:rPr>
              <a:t>papal</a:t>
            </a:r>
            <a:r>
              <a:rPr lang="en-US" sz="2800" b="1" dirty="0" smtClean="0">
                <a:latin typeface="Arial Rounded MT Bold" pitchFamily="34" charset="0"/>
              </a:rPr>
              <a:t> Rome.</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01424"/>
          </a:xfrm>
          <a:prstGeom prst="rect">
            <a:avLst/>
          </a:prstGeom>
          <a:noFill/>
        </p:spPr>
        <p:txBody>
          <a:bodyPr wrap="square" rtlCol="0">
            <a:spAutoFit/>
          </a:bodyPr>
          <a:lstStyle/>
          <a:p>
            <a:pPr algn="ctr" defTabSz="461963"/>
            <a:r>
              <a:rPr lang="en-US" sz="2800" b="1" dirty="0" smtClean="0">
                <a:latin typeface="Arial Rounded MT Bold" pitchFamily="34" charset="0"/>
              </a:rPr>
              <a:t>THE EARTH BEAST</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13:11-18</a:t>
            </a:r>
            <a:r>
              <a:rPr lang="en-US" sz="2800" b="1" dirty="0" smtClean="0">
                <a:latin typeface="Arial Rounded MT Bold" pitchFamily="34" charset="0"/>
              </a:rPr>
              <a:t>)</a:t>
            </a:r>
          </a:p>
          <a:p>
            <a:pPr algn="ctr" defTabSz="461963"/>
            <a:endParaRPr lang="en-US" sz="2000" b="1" dirty="0" smtClean="0">
              <a:latin typeface="Arial Rounded MT Bold" pitchFamily="34" charset="0"/>
            </a:endParaRPr>
          </a:p>
          <a:p>
            <a:pPr defTabSz="461963"/>
            <a:r>
              <a:rPr lang="en-US" sz="2800" b="1" dirty="0" smtClean="0">
                <a:latin typeface="Arial Rounded MT Bold" pitchFamily="34" charset="0"/>
              </a:rPr>
              <a:t>This beast is described as being like a </a:t>
            </a:r>
            <a:r>
              <a:rPr lang="en-US" sz="2800" b="1" dirty="0" smtClean="0">
                <a:solidFill>
                  <a:srgbClr val="FFFF00"/>
                </a:solidFill>
                <a:latin typeface="Arial Rounded MT Bold" pitchFamily="34" charset="0"/>
              </a:rPr>
              <a:t>lamb</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The purpose of the earth beast is 					</a:t>
            </a:r>
            <a:r>
              <a:rPr lang="en-US" sz="2800" b="1" dirty="0" smtClean="0">
                <a:solidFill>
                  <a:srgbClr val="FFFF00"/>
                </a:solidFill>
                <a:latin typeface="Arial Rounded MT Bold" pitchFamily="34" charset="0"/>
              </a:rPr>
              <a:t>to get people to worship the sea beast</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The earth beast </a:t>
            </a:r>
            <a:r>
              <a:rPr lang="en-US" sz="2800" b="1" dirty="0" smtClean="0">
                <a:solidFill>
                  <a:srgbClr val="FFFF00"/>
                </a:solidFill>
                <a:latin typeface="Arial Rounded MT Bold" pitchFamily="34" charset="0"/>
              </a:rPr>
              <a:t>performs great signs</a:t>
            </a:r>
            <a:r>
              <a:rPr lang="en-US" sz="2800" b="1" dirty="0" smtClean="0">
                <a:latin typeface="Arial Rounded MT Bold" pitchFamily="34" charset="0"/>
              </a:rPr>
              <a:t>.</a:t>
            </a:r>
          </a:p>
          <a:p>
            <a:pPr defTabSz="461963"/>
            <a:endParaRPr lang="en-US" sz="2000" b="1" dirty="0" smtClean="0">
              <a:latin typeface="Arial Rounded MT Bold" pitchFamily="34" charset="0"/>
            </a:endParaRPr>
          </a:p>
          <a:p>
            <a:pPr defTabSz="461963"/>
            <a:r>
              <a:rPr lang="en-US" sz="2800" b="1" dirty="0" smtClean="0">
                <a:latin typeface="Arial Rounded MT Bold" pitchFamily="34" charset="0"/>
              </a:rPr>
              <a:t>The earth beast is trying to </a:t>
            </a:r>
          </a:p>
          <a:p>
            <a:pPr defTabSz="461963"/>
            <a:r>
              <a:rPr lang="en-US" sz="2800" b="1" dirty="0" smtClean="0">
                <a:latin typeface="Arial Rounded MT Bold" pitchFamily="34" charset="0"/>
              </a:rPr>
              <a:t>	</a:t>
            </a:r>
            <a:r>
              <a:rPr lang="en-US" sz="2800" b="1" dirty="0" smtClean="0">
                <a:solidFill>
                  <a:srgbClr val="FFFF00"/>
                </a:solidFill>
                <a:latin typeface="Arial Rounded MT Bold" pitchFamily="34" charset="0"/>
              </a:rPr>
              <a:t>look</a:t>
            </a:r>
            <a:r>
              <a:rPr lang="en-US" sz="2800" b="1" dirty="0" smtClean="0">
                <a:latin typeface="Arial Rounded MT Bold" pitchFamily="34" charset="0"/>
              </a:rPr>
              <a:t>; </a:t>
            </a:r>
            <a:r>
              <a:rPr lang="en-US" sz="2800" b="1" dirty="0" smtClean="0">
                <a:solidFill>
                  <a:srgbClr val="FFFF00"/>
                </a:solidFill>
                <a:latin typeface="Arial Rounded MT Bold" pitchFamily="34" charset="0"/>
              </a:rPr>
              <a:t>act</a:t>
            </a:r>
            <a:r>
              <a:rPr lang="en-US" sz="2800" b="1" dirty="0" smtClean="0">
                <a:latin typeface="Arial Rounded MT Bold" pitchFamily="34" charset="0"/>
              </a:rPr>
              <a:t>; and </a:t>
            </a:r>
            <a:r>
              <a:rPr lang="en-US" sz="2800" b="1" dirty="0" smtClean="0">
                <a:solidFill>
                  <a:srgbClr val="FFFF00"/>
                </a:solidFill>
                <a:latin typeface="Arial Rounded MT Bold" pitchFamily="34" charset="0"/>
              </a:rPr>
              <a:t>perform</a:t>
            </a:r>
            <a:r>
              <a:rPr lang="en-US" sz="2800" b="1" dirty="0" smtClean="0">
                <a:latin typeface="Arial Rounded MT Bold" pitchFamily="34" charset="0"/>
              </a:rPr>
              <a:t> like the real thing, </a:t>
            </a:r>
          </a:p>
          <a:p>
            <a:pPr defTabSz="461963"/>
            <a:r>
              <a:rPr lang="en-US" sz="2800" b="1" dirty="0" smtClean="0">
                <a:latin typeface="Arial Rounded MT Bold" pitchFamily="34" charset="0"/>
              </a:rPr>
              <a:t>		but it is </a:t>
            </a:r>
            <a:r>
              <a:rPr lang="en-US" sz="2800" b="1" dirty="0" smtClean="0">
                <a:solidFill>
                  <a:srgbClr val="FFFF00"/>
                </a:solidFill>
                <a:latin typeface="Arial Rounded MT Bold" pitchFamily="34" charset="0"/>
              </a:rPr>
              <a:t>not the real thing</a:t>
            </a:r>
            <a:r>
              <a:rPr lang="en-US" sz="2800" b="1" dirty="0" smtClean="0">
                <a:latin typeface="Arial Rounded MT Bold" pitchFamily="34" charset="0"/>
              </a:rPr>
              <a: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10:  Overcoming False Religion</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243</Words>
  <Application>Microsoft Office PowerPoint</Application>
  <PresentationFormat>On-screen Show (4:3)</PresentationFormat>
  <Paragraphs>89</Paragraphs>
  <Slides>15</Slides>
  <Notes>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105</cp:revision>
  <dcterms:created xsi:type="dcterms:W3CDTF">2018-09-07T01:00:54Z</dcterms:created>
  <dcterms:modified xsi:type="dcterms:W3CDTF">2019-02-13T00:29:44Z</dcterms:modified>
</cp:coreProperties>
</file>