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84" r:id="rId8"/>
    <p:sldId id="285" r:id="rId9"/>
    <p:sldId id="286" r:id="rId10"/>
    <p:sldId id="288" r:id="rId11"/>
    <p:sldId id="289" r:id="rId12"/>
    <p:sldId id="267" r:id="rId13"/>
    <p:sldId id="268" r:id="rId14"/>
    <p:sldId id="287" r:id="rId15"/>
    <p:sldId id="272" r:id="rId16"/>
    <p:sldId id="266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12674C-3643-495B-9228-8B1E23F94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2608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473A-C6E9-4489-9A55-25EC60681E5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1141-69A5-4E6B-B88C-628B166EC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2500" b="34375"/>
          <a:stretch>
            <a:fillRect/>
          </a:stretch>
        </p:blipFill>
        <p:spPr bwMode="auto">
          <a:xfrm>
            <a:off x="819991" y="484713"/>
            <a:ext cx="7409609" cy="5916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Powerpoint JPEG Images\0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85800"/>
            <a:ext cx="7361238" cy="5486400"/>
          </a:xfrm>
        </p:spPr>
      </p:pic>
    </p:spTree>
  </p:cSld>
  <p:clrMapOvr>
    <a:masterClrMapping/>
  </p:clrMapOvr>
  <p:transition spd="slow" advClick="0" advTm="2608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Powerpoint JPEG Images\0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32090" t="33333" r="25469" b="29167"/>
          <a:stretch>
            <a:fillRect/>
          </a:stretch>
        </p:blipFill>
        <p:spPr>
          <a:xfrm>
            <a:off x="914400" y="990600"/>
            <a:ext cx="7337778" cy="4832195"/>
          </a:xfrm>
        </p:spPr>
      </p:pic>
    </p:spTree>
  </p:cSld>
  <p:clrMapOvr>
    <a:masterClrMapping/>
  </p:clrMapOvr>
  <p:transition spd="slow" advClick="0" advTm="2608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 IN EPHESUS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2:1-7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The church in Ephesus had:</a:t>
            </a:r>
          </a:p>
          <a:p>
            <a:pPr defTabSz="461963"/>
            <a:endParaRPr lang="en-US" sz="2800" dirty="0" smtClean="0">
              <a:latin typeface="Arial Rounded MT Bold" pitchFamily="34" charset="0"/>
            </a:endParaRP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A great beginning;</a:t>
            </a: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					a good middle,</a:t>
            </a: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										and a bad </a:t>
            </a:r>
            <a:r>
              <a:rPr lang="en-US" sz="2800" dirty="0" smtClean="0">
                <a:latin typeface="Arial Rounded MT Bold" pitchFamily="34" charset="0"/>
              </a:rPr>
              <a:t>“end.”</a:t>
            </a:r>
          </a:p>
          <a:p>
            <a:pPr defTabSz="461963"/>
            <a:endParaRPr lang="en-US" sz="2800" dirty="0" smtClean="0">
              <a:latin typeface="Arial Rounded MT Bold" pitchFamily="34" charset="0"/>
            </a:endParaRP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The Lord’s remedy was to:</a:t>
            </a: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	1.	Remember</a:t>
            </a: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	2.	Restore.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03:  Overcoming Apathy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 IN LAODICEA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3:14-22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000" b="1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Three spiritual temperatures: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Hot 				(referring to the warm medicinal 					waters available in Laodicea).</a:t>
            </a: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Cold 				(water that is pure and thirst 							quenching).</a:t>
            </a: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Lukewarm 	(water that serves no purpose!).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To be lukewarm, however, is to be apathetic</a:t>
            </a:r>
            <a:r>
              <a:rPr lang="en-US" sz="2800" dirty="0" smtClean="0">
                <a:latin typeface="Arial Rounded MT Bold" pitchFamily="34" charset="0"/>
              </a:rPr>
              <a:t>!</a:t>
            </a:r>
            <a:endParaRPr lang="en-US" sz="2800" dirty="0" smtClean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03:  Overcoming Apathy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ANGEL OF THE CHURCH IN LAODICEA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 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3:14-22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Causes of the problem:</a:t>
            </a: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	1.	Materialism.</a:t>
            </a: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	2.	Self-sufficient attitude.</a:t>
            </a:r>
          </a:p>
          <a:p>
            <a:pPr defTabSz="461963"/>
            <a:endParaRPr lang="en-US" sz="2800" dirty="0" smtClean="0">
              <a:latin typeface="Arial Rounded MT Bold" pitchFamily="34" charset="0"/>
            </a:endParaRP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The Lord’s remedy:</a:t>
            </a: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	1.	Put away materialistic attitudes of 					always wanting more (be content).</a:t>
            </a:r>
          </a:p>
          <a:p>
            <a:pPr defTabSz="461963"/>
            <a:r>
              <a:rPr lang="en-US" sz="2800" dirty="0" smtClean="0">
                <a:latin typeface="Arial Rounded MT Bold" pitchFamily="34" charset="0"/>
              </a:rPr>
              <a:t>	2.	Reprioritize what we deem important in 			life, placing spiritual values/things first.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03:  Overcoming Apathy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CONCLUSION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400" dirty="0" smtClean="0">
                <a:latin typeface="Arial Rounded MT Bold" pitchFamily="34" charset="0"/>
              </a:rPr>
              <a:t>You see, the book of Revelation is not that difficult when you break it down into its component parts and simple messages.  Rather, the book of Revelation becomes a tremendous encouragement to all who follow Christ.</a:t>
            </a:r>
          </a:p>
          <a:p>
            <a:pPr defTabSz="461963"/>
            <a:endParaRPr lang="en-US" sz="2400" dirty="0" smtClean="0">
              <a:latin typeface="Arial Rounded MT Bold" pitchFamily="34" charset="0"/>
            </a:endParaRPr>
          </a:p>
          <a:p>
            <a:pPr defTabSz="461963"/>
            <a:r>
              <a:rPr lang="en-US" sz="2400" dirty="0" smtClean="0">
                <a:latin typeface="Arial Rounded MT Bold" pitchFamily="34" charset="0"/>
              </a:rPr>
              <a:t>The book deals with the same troubles and problems that each of us deal with every day, and it gives us the tools we need to overcome--victory assured!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03:  Overcoming Apathy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NEXT LESSON:</a:t>
            </a:r>
          </a:p>
          <a:p>
            <a:pPr algn="ctr"/>
            <a:endParaRPr lang="en-US" sz="2800" b="1" dirty="0" smtClean="0">
              <a:latin typeface="Arial Rounded MT Bold" pitchFamily="34" charset="0"/>
            </a:endParaRP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Overcoming Idolatry</a:t>
            </a:r>
          </a:p>
          <a:p>
            <a:pPr algn="ctr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2:9-11; 2:12-17; 2:18-29</a:t>
            </a:r>
            <a:r>
              <a:rPr lang="en-US" sz="2800" b="1" dirty="0" smtClean="0">
                <a:latin typeface="Arial Rounded MT Bold" pitchFamily="34" charset="0"/>
              </a:rPr>
              <a:t>).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03:  Overcoming Apathy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2500" b="34375"/>
          <a:stretch>
            <a:fillRect/>
          </a:stretch>
        </p:blipFill>
        <p:spPr bwMode="auto">
          <a:xfrm>
            <a:off x="819991" y="484713"/>
            <a:ext cx="7409609" cy="5916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reg\Documents\Preaching\Class Ideas\Victory Assured!\VA Cover2.bmp"/>
          <p:cNvPicPr>
            <a:picLocks noChangeAspect="1" noChangeArrowheads="1"/>
          </p:cNvPicPr>
          <p:nvPr/>
        </p:nvPicPr>
        <p:blipFill>
          <a:blip r:embed="rId2" cstate="print"/>
          <a:srcRect t="18993" b="34375"/>
          <a:stretch>
            <a:fillRect/>
          </a:stretch>
        </p:blipFill>
        <p:spPr bwMode="auto">
          <a:xfrm>
            <a:off x="247372" y="381000"/>
            <a:ext cx="8589307" cy="6019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4602540"/>
            <a:ext cx="731520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3200" b="1" i="1" dirty="0" smtClean="0">
                <a:solidFill>
                  <a:srgbClr val="FFFF00"/>
                </a:solidFill>
                <a:latin typeface="Comic Sans MS" pitchFamily="66" charset="0"/>
              </a:rPr>
              <a:t>Lesson 03:</a:t>
            </a:r>
          </a:p>
          <a:p>
            <a:pPr algn="ctr" defTabSz="461963"/>
            <a:r>
              <a:rPr lang="en-US" sz="2800" b="1" i="1" dirty="0" smtClean="0">
                <a:solidFill>
                  <a:srgbClr val="FFFF00"/>
                </a:solidFill>
                <a:latin typeface="Comic Sans MS" pitchFamily="66" charset="0"/>
              </a:rPr>
              <a:t>Overcoming Apathy</a:t>
            </a:r>
            <a:endParaRPr lang="en-US" sz="2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with Jesus Christ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1.	Overcoming with the Resurrected Savior 		(1:9-20; 19:11-16).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2.	Overcoming with the Worthy Lamb 				(4:1-5:14).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 </a:t>
            </a:r>
          </a:p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with the Church--the Letters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3.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Overcoming Apathy (2:1-7; 3:14-22).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4.	Overcoming Idolatry (2:8-29)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5.	Overcoming Spiritual Death (3:1-13).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Over Life’s Everyday Battles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6	Overcoming Hardship--the Seals 					(6:1-17).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7	Overcoming by Knowing the Warning 			Signs--the Trumpets (8:1-11:19).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Victory Over Worldliness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8	Overcoming Satan (12:1-17).		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9	Overcoming Political Persecution 					(13:1-10).	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   10	Overcoming False Religion (13:11-18).</a:t>
            </a: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   11	Overcoming Materialism (18:1-24).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438"/>
            <a:r>
              <a:rPr lang="en-US" sz="2800" b="1" u="sng" dirty="0" smtClean="0">
                <a:latin typeface="Arial Rounded MT Bold" pitchFamily="34" charset="0"/>
              </a:rPr>
              <a:t>Eternal Victory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12		Overcoming at the Great Judgment 				(16:1-21; 19:1-21; 20:1-15).		</a:t>
            </a:r>
          </a:p>
          <a:p>
            <a:pPr defTabSz="452438"/>
            <a:endParaRPr lang="en-US" sz="1400" b="1" dirty="0" smtClean="0">
              <a:latin typeface="Arial Rounded MT Bold" pitchFamily="34" charset="0"/>
            </a:endParaRPr>
          </a:p>
          <a:p>
            <a:pPr defTabSz="452438"/>
            <a:r>
              <a:rPr lang="en-US" sz="2800" b="1" dirty="0" smtClean="0">
                <a:latin typeface="Arial Rounded MT Bold" pitchFamily="34" charset="0"/>
              </a:rPr>
              <a:t>	13		The Joy and Rewards of Overcoming 			(7:1-17; 14:1-15:8; 21:1-22:21).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Victory Assured!  Class Syllabus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SEVEN CHURCHES OF ASIA 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2,3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A.	“The angel” of each church is probably a 	designation that refers to the personality, 	character, or overall spirituality of the 	church.</a:t>
            </a:r>
          </a:p>
          <a:p>
            <a:pPr defTabSz="461963"/>
            <a:endParaRPr lang="en-US" sz="20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B.	The brethren were to hear what the Spirit 	said to the </a:t>
            </a:r>
            <a:r>
              <a:rPr lang="en-US" sz="2800" b="1" i="1" dirty="0" smtClean="0">
                <a:latin typeface="Arial Rounded MT Bold" pitchFamily="34" charset="0"/>
              </a:rPr>
              <a:t>churches</a:t>
            </a:r>
            <a:r>
              <a:rPr lang="en-US" sz="2800" b="1" dirty="0" smtClean="0">
                <a:latin typeface="Arial Rounded MT Bold" pitchFamily="34" charset="0"/>
              </a:rPr>
              <a:t>.  Even though some		problems in one place were not seen in 	another, each church was to pay attention 	to what was told the others.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03:  Overcoming Apathy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SEVEN CHURCHES OF ASIA 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2,3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C.	The seven churches: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1.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Ephesus</a:t>
            </a:r>
            <a:r>
              <a:rPr lang="en-US" sz="2800" b="1" dirty="0" smtClean="0">
                <a:latin typeface="Arial Rounded MT Bold" pitchFamily="34" charset="0"/>
              </a:rPr>
              <a:t> was doctrinally sound but had 			lost their first love.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2.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Smyrna</a:t>
            </a:r>
            <a:r>
              <a:rPr lang="en-US" sz="2800" b="1" dirty="0" smtClean="0">
                <a:latin typeface="Arial Rounded MT Bold" pitchFamily="34" charset="0"/>
              </a:rPr>
              <a:t> was small and poor, but 						nevertheless, spiritually rich.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3.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Pergamum</a:t>
            </a:r>
            <a:r>
              <a:rPr lang="en-US" sz="2800" b="1" dirty="0" smtClean="0">
                <a:latin typeface="Arial Rounded MT Bold" pitchFamily="34" charset="0"/>
              </a:rPr>
              <a:t> was in a very sinful city (2:13) 		and the church compromised the truth.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03:  Overcoming Apathy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SEVEN CHURCHES OF ASIA 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2,3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C.	The seven churches: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4.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Thyatira</a:t>
            </a:r>
            <a:r>
              <a:rPr lang="en-US" sz="2800" b="1" dirty="0" smtClean="0">
                <a:latin typeface="Arial Rounded MT Bold" pitchFamily="34" charset="0"/>
              </a:rPr>
              <a:t> was easily influenced by 					temptation which is personified in the 			person of Jezebel (2:20).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5.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Sardis</a:t>
            </a:r>
            <a:r>
              <a:rPr lang="en-US" sz="2800" b="1" dirty="0" smtClean="0">
                <a:latin typeface="Arial Rounded MT Bold" pitchFamily="34" charset="0"/>
              </a:rPr>
              <a:t> was a picture of walking death.  			They had a name that they were alive, 			but were dead.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03:  Overcoming Apathy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70862" y="762000"/>
            <a:ext cx="8602276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THE SEVEN CHURCHES OF ASIA </a:t>
            </a:r>
          </a:p>
          <a:p>
            <a:pPr algn="ctr" defTabSz="461963"/>
            <a:r>
              <a:rPr lang="en-US" sz="2800" b="1" dirty="0" smtClean="0">
                <a:latin typeface="Arial Rounded MT Bold" pitchFamily="34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Rev. 2,3</a:t>
            </a:r>
            <a:r>
              <a:rPr lang="en-US" sz="2800" b="1" dirty="0" smtClean="0">
                <a:latin typeface="Arial Rounded MT Bold" pitchFamily="34" charset="0"/>
              </a:rPr>
              <a:t>)</a:t>
            </a:r>
          </a:p>
          <a:p>
            <a:pPr algn="ctr"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C.	The seven churches:</a:t>
            </a: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6.	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Philadelphia</a:t>
            </a:r>
            <a:r>
              <a:rPr lang="en-US" sz="2800" b="1" dirty="0" smtClean="0">
                <a:latin typeface="Arial Rounded MT Bold" pitchFamily="34" charset="0"/>
              </a:rPr>
              <a:t> had no major spiritual 				problems.  Were they willing to walk 				through His open doors?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  <a:p>
            <a:pPr defTabSz="461963"/>
            <a:r>
              <a:rPr lang="en-US" sz="2800" b="1" dirty="0" smtClean="0">
                <a:latin typeface="Arial Rounded MT Bold" pitchFamily="34" charset="0"/>
              </a:rPr>
              <a:t>	7.	</a:t>
            </a:r>
            <a:r>
              <a:rPr lang="en-US" sz="2800" b="1" dirty="0" err="1" smtClean="0">
                <a:solidFill>
                  <a:srgbClr val="FFFF00"/>
                </a:solidFill>
                <a:latin typeface="Arial Rounded MT Bold" pitchFamily="34" charset="0"/>
              </a:rPr>
              <a:t>Laodecia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the problem was </a:t>
            </a:r>
            <a:r>
              <a:rPr lang="en-US" sz="2800" b="1" dirty="0" smtClean="0">
                <a:latin typeface="Arial Rounded MT Bold" pitchFamily="34" charset="0"/>
              </a:rPr>
              <a:t>not </a:t>
            </a:r>
            <a:r>
              <a:rPr lang="en-US" sz="2800" b="1" dirty="0" smtClean="0">
                <a:latin typeface="Arial Rounded MT Bold" pitchFamily="34" charset="0"/>
              </a:rPr>
              <a:t>being 				lukewarm, </a:t>
            </a:r>
            <a:r>
              <a:rPr lang="en-US" sz="2800" b="1" dirty="0" smtClean="0">
                <a:latin typeface="Arial Rounded MT Bold" pitchFamily="34" charset="0"/>
              </a:rPr>
              <a:t>but </a:t>
            </a:r>
            <a:r>
              <a:rPr lang="en-US" sz="2800" b="1" dirty="0" smtClean="0">
                <a:latin typeface="Arial Rounded MT Bold" pitchFamily="34" charset="0"/>
              </a:rPr>
              <a:t>materialism </a:t>
            </a:r>
            <a:r>
              <a:rPr lang="en-US" sz="2800" b="1" dirty="0" smtClean="0">
                <a:latin typeface="Arial Rounded MT Bold" pitchFamily="34" charset="0"/>
              </a:rPr>
              <a:t>and </a:t>
            </a:r>
            <a:r>
              <a:rPr lang="en-US" sz="2800" b="1" dirty="0" smtClean="0">
                <a:latin typeface="Arial Rounded MT Bold" pitchFamily="34" charset="0"/>
              </a:rPr>
              <a:t>a 					self-sufficient attitude </a:t>
            </a:r>
            <a:r>
              <a:rPr lang="en-US" sz="2800" b="1" dirty="0" smtClean="0">
                <a:latin typeface="Arial Rounded MT Bold" pitchFamily="34" charset="0"/>
              </a:rPr>
              <a:t>(3:17).  </a:t>
            </a:r>
          </a:p>
          <a:p>
            <a:pPr defTabSz="461963"/>
            <a:endParaRPr lang="en-US" sz="2800" b="1" dirty="0" smtClean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61963"/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Lesson 03:  Overcoming Apathy</a:t>
            </a:r>
            <a:endParaRPr lang="en-US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269</Words>
  <Application>Microsoft Office PowerPoint</Application>
  <PresentationFormat>On-screen Show (4:3)</PresentationFormat>
  <Paragraphs>113</Paragraphs>
  <Slides>18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58</cp:revision>
  <dcterms:created xsi:type="dcterms:W3CDTF">2018-09-07T01:00:54Z</dcterms:created>
  <dcterms:modified xsi:type="dcterms:W3CDTF">2018-12-18T15:07:53Z</dcterms:modified>
</cp:coreProperties>
</file>