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92" r:id="rId9"/>
    <p:sldId id="299" r:id="rId10"/>
    <p:sldId id="297" r:id="rId11"/>
    <p:sldId id="298" r:id="rId12"/>
    <p:sldId id="281" r:id="rId13"/>
    <p:sldId id="282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38C6-1D55-4FC4-9B10-7008C32635B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BOASTFUL PRIDE OF LIFE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OLD TESTAMENTSCRIPTURES…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2Chronicles 32:26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14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Psalm 31:18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14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Proverbs 8:13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14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Jeremiah 13:9; 17:9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LUST OF THE FLESH</a:t>
            </a: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NEW TESTAMENTSCRIPTURES…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Mark 7:21-23</a:t>
            </a:r>
            <a:r>
              <a:rPr lang="en-US" sz="2800" b="1" dirty="0" smtClean="0">
                <a:solidFill>
                  <a:srgbClr val="FFFF00"/>
                </a:solidFill>
              </a:rPr>
              <a:t> (see Lk. 21:34; Phil. 4:7).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14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Luke 14:26-27 (see Rom. 12:9).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14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Romans 1:18-21; 7:22-23; 8:7; 12:1-2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14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1Corinthians 4:7; 10:13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14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2Corinthians 5:12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14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Galatians 5:17; Ephesians 2:1-2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14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2Timothy 2:4; Revelation 3:14-22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663300"/>
                </a:solidFill>
              </a:rPr>
              <a:t>	blank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1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NEXT WEEK: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THE FULL ARMOR OF GOD</a:t>
            </a: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Eph. 6:10-17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DEFENSIVE WEAPONS…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u="sng" dirty="0" smtClean="0">
                <a:solidFill>
                  <a:schemeClr val="bg1"/>
                </a:solidFill>
              </a:rPr>
              <a:t>The Girdle and Breastplate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	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g\Documents\Preaching\Class Ideas\Spiritual Warfare\Armor Of Go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665" y="198437"/>
            <a:ext cx="4522335" cy="65833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TEMPTATION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>
              <a:tabLst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01		09-01		A Brief Look at Ephesians 6:12-18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Temptation’s 3 forms (1Jn. 2:15-17)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02		09-08		Temptations of Gen. 3 and Mt. 4; Jas 1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03		09-15		Scriptures explaining…											The Lust of the Eyes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04		09-22		Scriptures explaining…											The Lust of the Flesh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05		09-29		Scriptures explaining… 											The Pride of Life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DEFENSIVE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06		10-06		Defensive Weapons:  												Girdle and Breastplate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07		10-13		Defensive Weapons:  												Shoes and Shield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08		10-20		Defensive Weapons:  												Helmet and Sword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09		10-27		Offensive Weapons:  Prayer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10		11-03		Offensive Weapons:  Praise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11		11-10		Offensive Weapons:  Preaching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12		11-17		Offensive Weapons:  Posture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13		11-24		Victory! (The Basis of Our Victory)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BOASTFUL PRIDE OF LIFE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Definitions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Old Testament Scriptures 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New Testament Scriptures</a:t>
            </a: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  <a:p>
            <a:pPr defTabSz="457200"/>
            <a:endParaRPr lang="en-US" sz="2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All verses are from the 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i="1" dirty="0" smtClean="0">
                <a:solidFill>
                  <a:schemeClr val="bg1"/>
                </a:solidFill>
              </a:rPr>
              <a:t>New American Standard Bible</a:t>
            </a:r>
            <a:r>
              <a:rPr lang="en-US" sz="2400" b="1" dirty="0" smtClean="0">
                <a:solidFill>
                  <a:schemeClr val="bg1"/>
                </a:solidFill>
              </a:rPr>
              <a:t> unless otherwise cited.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BOASTFUL PRIDE OF LIFE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DEFINITIONS:</a:t>
            </a:r>
          </a:p>
          <a:p>
            <a:pPr defTabSz="457200"/>
            <a:endParaRPr lang="en-US" sz="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Hunting </a:t>
            </a:r>
            <a:r>
              <a:rPr lang="en-US" sz="2800" b="1" dirty="0" smtClean="0">
                <a:solidFill>
                  <a:schemeClr val="bg1"/>
                </a:solidFill>
              </a:rPr>
              <a:t>after honors, titles, and pedigrees; </a:t>
            </a:r>
            <a:r>
              <a:rPr lang="en-US" sz="2800" b="1" dirty="0" smtClean="0">
                <a:solidFill>
                  <a:schemeClr val="bg1"/>
                </a:solidFill>
              </a:rPr>
              <a:t>	boasting </a:t>
            </a:r>
            <a:r>
              <a:rPr lang="en-US" sz="2800" b="1" dirty="0" smtClean="0">
                <a:solidFill>
                  <a:schemeClr val="bg1"/>
                </a:solidFill>
              </a:rPr>
              <a:t>of ancestry, family connections, great </a:t>
            </a:r>
            <a:r>
              <a:rPr lang="en-US" sz="2800" b="1" dirty="0" smtClean="0">
                <a:solidFill>
                  <a:schemeClr val="bg1"/>
                </a:solidFill>
              </a:rPr>
              <a:t>	offices, honorable </a:t>
            </a:r>
            <a:r>
              <a:rPr lang="en-US" sz="2800" b="1" dirty="0" smtClean="0">
                <a:solidFill>
                  <a:schemeClr val="bg1"/>
                </a:solidFill>
              </a:rPr>
              <a:t>acquaintance, and the like </a:t>
            </a:r>
            <a:r>
              <a:rPr lang="en-US" sz="2800" b="1" dirty="0" smtClean="0">
                <a:solidFill>
                  <a:schemeClr val="bg1"/>
                </a:solidFill>
              </a:rPr>
              <a:t>	(</a:t>
            </a:r>
            <a:r>
              <a:rPr lang="en-US" sz="2800" b="1" i="1" dirty="0" err="1" smtClean="0">
                <a:solidFill>
                  <a:schemeClr val="bg1"/>
                </a:solidFill>
              </a:rPr>
              <a:t>A.Clarke</a:t>
            </a:r>
            <a:r>
              <a:rPr lang="en-US" sz="2800" b="1" dirty="0" smtClean="0">
                <a:solidFill>
                  <a:schemeClr val="bg1"/>
                </a:solidFill>
              </a:rPr>
              <a:t>). 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Thirsting </a:t>
            </a:r>
            <a:r>
              <a:rPr lang="en-US" sz="2800" b="1" dirty="0" smtClean="0">
                <a:solidFill>
                  <a:schemeClr val="bg1"/>
                </a:solidFill>
              </a:rPr>
              <a:t>after honor and applause (</a:t>
            </a:r>
            <a:r>
              <a:rPr lang="en-US" sz="2800" b="1" i="1" dirty="0" err="1" smtClean="0">
                <a:solidFill>
                  <a:schemeClr val="bg1"/>
                </a:solidFill>
              </a:rPr>
              <a:t>M.Henry</a:t>
            </a:r>
            <a:r>
              <a:rPr lang="en-US" sz="2800" b="1" dirty="0" smtClean="0">
                <a:solidFill>
                  <a:schemeClr val="bg1"/>
                </a:solidFill>
              </a:rPr>
              <a:t>).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word here used means, properly, </a:t>
            </a:r>
            <a:r>
              <a:rPr lang="en-US" sz="2800" b="1" dirty="0" smtClean="0">
                <a:solidFill>
                  <a:schemeClr val="bg1"/>
                </a:solidFill>
              </a:rPr>
              <a:t>	ostentation </a:t>
            </a:r>
            <a:r>
              <a:rPr lang="en-US" sz="2800" b="1" dirty="0" smtClean="0">
                <a:solidFill>
                  <a:schemeClr val="bg1"/>
                </a:solidFill>
              </a:rPr>
              <a:t>or boasting, and then arrogance </a:t>
            </a:r>
            <a:r>
              <a:rPr lang="en-US" sz="2800" b="1" dirty="0" smtClean="0">
                <a:solidFill>
                  <a:schemeClr val="bg1"/>
                </a:solidFill>
              </a:rPr>
              <a:t>		or pride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i="1" dirty="0" smtClean="0">
                <a:solidFill>
                  <a:schemeClr val="bg1"/>
                </a:solidFill>
              </a:rPr>
              <a:t>Robinson</a:t>
            </a:r>
            <a:r>
              <a:rPr lang="en-US" sz="2800" b="1" dirty="0" smtClean="0">
                <a:solidFill>
                  <a:schemeClr val="bg1"/>
                </a:solidFill>
              </a:rPr>
              <a:t>).  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BOASTFUL PRIDE OF LIFE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DEFINITIONS:</a:t>
            </a:r>
          </a:p>
          <a:p>
            <a:pPr defTabSz="457200"/>
            <a:endParaRPr lang="en-US" sz="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It </a:t>
            </a:r>
            <a:r>
              <a:rPr lang="en-US" sz="2800" b="1" dirty="0" smtClean="0">
                <a:solidFill>
                  <a:schemeClr val="bg1"/>
                </a:solidFill>
              </a:rPr>
              <a:t>refers to whatever there is that tends to promote </a:t>
            </a:r>
            <a:r>
              <a:rPr lang="en-US" sz="2800" b="1" dirty="0" smtClean="0">
                <a:solidFill>
                  <a:schemeClr val="bg1"/>
                </a:solidFill>
              </a:rPr>
              <a:t>	pride</a:t>
            </a:r>
            <a:r>
              <a:rPr lang="en-US" sz="2800" b="1" dirty="0" smtClean="0">
                <a:solidFill>
                  <a:schemeClr val="bg1"/>
                </a:solidFill>
              </a:rPr>
              <a:t>, or that is an index of pride, such </a:t>
            </a:r>
            <a:r>
              <a:rPr lang="en-US" sz="2800" b="1" dirty="0" smtClean="0">
                <a:solidFill>
                  <a:schemeClr val="bg1"/>
                </a:solidFill>
              </a:rPr>
              <a:t>as </a:t>
            </a:r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	ostentatious </a:t>
            </a:r>
            <a:r>
              <a:rPr lang="en-US" sz="2800" b="1" dirty="0" smtClean="0">
                <a:solidFill>
                  <a:schemeClr val="bg1"/>
                </a:solidFill>
              </a:rPr>
              <a:t>display of dress, equipage, furniture, </a:t>
            </a:r>
            <a:r>
              <a:rPr lang="en-US" sz="2800" b="1" dirty="0" smtClean="0">
                <a:solidFill>
                  <a:schemeClr val="bg1"/>
                </a:solidFill>
              </a:rPr>
              <a:t>	etc</a:t>
            </a:r>
            <a:r>
              <a:rPr lang="en-US" sz="2800" b="1" dirty="0" smtClean="0">
                <a:solidFill>
                  <a:schemeClr val="bg1"/>
                </a:solidFill>
              </a:rPr>
              <a:t>. (</a:t>
            </a:r>
            <a:r>
              <a:rPr lang="en-US" sz="2800" b="1" i="1" dirty="0" err="1" smtClean="0">
                <a:solidFill>
                  <a:schemeClr val="bg1"/>
                </a:solidFill>
              </a:rPr>
              <a:t>A.Barnes</a:t>
            </a:r>
            <a:r>
              <a:rPr lang="en-US" sz="2800" b="1" dirty="0" smtClean="0">
                <a:solidFill>
                  <a:schemeClr val="bg1"/>
                </a:solidFill>
              </a:rPr>
              <a:t>).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A quick look at </a:t>
            </a:r>
            <a:r>
              <a:rPr lang="en-US" sz="2800" b="1" dirty="0" smtClean="0">
                <a:solidFill>
                  <a:srgbClr val="FFFF00"/>
                </a:solidFill>
              </a:rPr>
              <a:t>1John 2:15-17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1Corinthians 1:31</a:t>
            </a:r>
            <a:endParaRPr lang="en-US" sz="2800" b="1" dirty="0" smtClean="0">
              <a:solidFill>
                <a:srgbClr val="663300"/>
              </a:solidFill>
            </a:endParaRPr>
          </a:p>
          <a:p>
            <a:pPr defTabSz="457200"/>
            <a:endParaRPr lang="en-US" sz="2800" b="1" dirty="0" smtClean="0">
              <a:solidFill>
                <a:srgbClr val="6633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  <a:endParaRPr lang="en-US" sz="2800" b="1" dirty="0" smtClean="0">
              <a:solidFill>
                <a:srgbClr val="6633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77</Words>
  <Application>Microsoft Office PowerPoint</Application>
  <PresentationFormat>On-screen Show (4:3)</PresentationFormat>
  <Paragraphs>119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</cp:lastModifiedBy>
  <cp:revision>84</cp:revision>
  <dcterms:created xsi:type="dcterms:W3CDTF">2019-06-28T17:41:04Z</dcterms:created>
  <dcterms:modified xsi:type="dcterms:W3CDTF">2019-09-24T17:18:42Z</dcterms:modified>
</cp:coreProperties>
</file>