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89" r:id="rId9"/>
    <p:sldId id="263" r:id="rId10"/>
    <p:sldId id="290" r:id="rId11"/>
    <p:sldId id="265" r:id="rId12"/>
    <p:sldId id="285" r:id="rId13"/>
    <p:sldId id="268" r:id="rId14"/>
    <p:sldId id="271" r:id="rId15"/>
    <p:sldId id="291" r:id="rId16"/>
    <p:sldId id="272" r:id="rId17"/>
    <p:sldId id="292" r:id="rId18"/>
    <p:sldId id="293" r:id="rId19"/>
    <p:sldId id="294"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27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D88D35-BA1B-4DAE-A524-0033AAD7D711}" type="datetimeFigureOut">
              <a:rPr lang="en-US" smtClean="0"/>
              <a:pPr/>
              <a:t>7/6/2022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88D35-BA1B-4DAE-A524-0033AAD7D711}" type="datetimeFigureOut">
              <a:rPr lang="en-US" smtClean="0"/>
              <a:pPr/>
              <a:t>7/6/2022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88D35-BA1B-4DAE-A524-0033AAD7D711}" type="datetimeFigureOut">
              <a:rPr lang="en-US" smtClean="0"/>
              <a:pPr/>
              <a:t>7/6/2022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88D35-BA1B-4DAE-A524-0033AAD7D711}" type="datetimeFigureOut">
              <a:rPr lang="en-US" smtClean="0"/>
              <a:pPr/>
              <a:t>7/6/2022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D88D35-BA1B-4DAE-A524-0033AAD7D711}" type="datetimeFigureOut">
              <a:rPr lang="en-US" smtClean="0"/>
              <a:pPr/>
              <a:t>7/6/2022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D88D35-BA1B-4DAE-A524-0033AAD7D711}" type="datetimeFigureOut">
              <a:rPr lang="en-US" smtClean="0"/>
              <a:pPr/>
              <a:t>7/6/2022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D88D35-BA1B-4DAE-A524-0033AAD7D711}" type="datetimeFigureOut">
              <a:rPr lang="en-US" smtClean="0"/>
              <a:pPr/>
              <a:t>7/6/2022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D88D35-BA1B-4DAE-A524-0033AAD7D711}" type="datetimeFigureOut">
              <a:rPr lang="en-US" smtClean="0"/>
              <a:pPr/>
              <a:t>7/6/2022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D88D35-BA1B-4DAE-A524-0033AAD7D711}" type="datetimeFigureOut">
              <a:rPr lang="en-US" smtClean="0"/>
              <a:pPr/>
              <a:t>7/6/2022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D88D35-BA1B-4DAE-A524-0033AAD7D711}" type="datetimeFigureOut">
              <a:rPr lang="en-US" smtClean="0"/>
              <a:pPr/>
              <a:t>7/6/2022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D88D35-BA1B-4DAE-A524-0033AAD7D711}" type="datetimeFigureOut">
              <a:rPr lang="en-US" smtClean="0"/>
              <a:pPr/>
              <a:t>7/6/2022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88D35-BA1B-4DAE-A524-0033AAD7D711}" type="datetimeFigureOut">
              <a:rPr lang="en-US" smtClean="0"/>
              <a:pPr/>
              <a:t>7/6/2022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F4FCC4-C4FE-4D55-88EF-60021771DD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Slideshow image"/>
          <p:cNvPicPr>
            <a:picLocks noChangeAspect="1" noChangeArrowheads="1"/>
          </p:cNvPicPr>
          <p:nvPr/>
        </p:nvPicPr>
        <p:blipFill>
          <a:blip r:embed="rId2" cstate="print"/>
          <a:srcRect/>
          <a:stretch>
            <a:fillRect/>
          </a:stretch>
        </p:blipFill>
        <p:spPr bwMode="auto">
          <a:xfrm>
            <a:off x="2025036" y="2743200"/>
            <a:ext cx="5137764" cy="3429000"/>
          </a:xfrm>
          <a:prstGeom prst="rect">
            <a:avLst/>
          </a:prstGeom>
          <a:noFill/>
        </p:spPr>
      </p:pic>
      <p:sp>
        <p:nvSpPr>
          <p:cNvPr id="5" name="TextBox 4"/>
          <p:cNvSpPr txBox="1"/>
          <p:nvPr/>
        </p:nvSpPr>
        <p:spPr>
          <a:xfrm>
            <a:off x="914400" y="6096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914400" y="1371600"/>
            <a:ext cx="7315200" cy="830997"/>
          </a:xfrm>
          <a:prstGeom prst="rect">
            <a:avLst/>
          </a:prstGeom>
          <a:noFill/>
        </p:spPr>
        <p:txBody>
          <a:bodyPr wrap="square" rtlCol="0">
            <a:spAutoFit/>
          </a:bodyPr>
          <a:lstStyle/>
          <a:p>
            <a:pPr algn="ctr"/>
            <a:r>
              <a:rPr lang="en-US" sz="2400" b="1" dirty="0" smtClean="0">
                <a:solidFill>
                  <a:srgbClr val="FFFF00"/>
                </a:solidFill>
                <a:latin typeface="Arial" pitchFamily="34" charset="0"/>
                <a:cs typeface="Arial" pitchFamily="34" charset="0"/>
              </a:rPr>
              <a:t>How the minor prophets’ message</a:t>
            </a:r>
          </a:p>
          <a:p>
            <a:pPr algn="ctr"/>
            <a:r>
              <a:rPr lang="en-US" sz="2400" b="1" dirty="0" smtClean="0">
                <a:solidFill>
                  <a:srgbClr val="FFFF00"/>
                </a:solidFill>
                <a:latin typeface="Arial" pitchFamily="34" charset="0"/>
                <a:cs typeface="Arial" pitchFamily="34" charset="0"/>
              </a:rPr>
              <a:t>is still relevant in our modern society.</a:t>
            </a:r>
            <a:endParaRPr lang="en-US" sz="2400" b="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JONAH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3970318"/>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DATE OF THE BOOK AND PROPHET</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D.	Some have viewed the book as:</a:t>
            </a:r>
          </a:p>
          <a:p>
            <a:pPr defTabSz="457200"/>
            <a:r>
              <a:rPr lang="en-US" sz="2400" b="1" dirty="0" smtClean="0">
                <a:solidFill>
                  <a:schemeClr val="bg1"/>
                </a:solidFill>
                <a:latin typeface="Arial" pitchFamily="34" charset="0"/>
                <a:cs typeface="Arial" pitchFamily="34" charset="0"/>
              </a:rPr>
              <a:t>	1.	Mythical… 		not a true story, fiction.</a:t>
            </a:r>
          </a:p>
          <a:p>
            <a:pPr defTabSz="457200"/>
            <a:r>
              <a:rPr lang="en-US" sz="2400" b="1" dirty="0" smtClean="0">
                <a:solidFill>
                  <a:schemeClr val="bg1"/>
                </a:solidFill>
                <a:latin typeface="Arial" pitchFamily="34" charset="0"/>
                <a:cs typeface="Arial" pitchFamily="34" charset="0"/>
              </a:rPr>
              <a:t>	2.	Allegorical… 	a story invented to teach a moral 							lesson.</a:t>
            </a:r>
          </a:p>
          <a:p>
            <a:pPr defTabSz="457200"/>
            <a:r>
              <a:rPr lang="en-US" sz="2400" b="1" dirty="0" smtClean="0">
                <a:solidFill>
                  <a:schemeClr val="bg1"/>
                </a:solidFill>
                <a:latin typeface="Arial" pitchFamily="34" charset="0"/>
                <a:cs typeface="Arial" pitchFamily="34" charset="0"/>
              </a:rPr>
              <a:t>	3.	Historical… 		only proper view if we believe in 							the words of Jesus.</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E.	Jonah was an early contemporary with Hosea, 			Amos, and Micah.</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JONAH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708981"/>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OUTLINE</a:t>
            </a:r>
          </a:p>
          <a:p>
            <a:pPr defTabSz="457200"/>
            <a:endParaRPr lang="en-US" sz="12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I.	Running From God (Chap. 1) —</a:t>
            </a:r>
          </a:p>
          <a:p>
            <a:pPr defTabSz="457200"/>
            <a:r>
              <a:rPr lang="en-US" sz="2400" b="1" dirty="0" smtClean="0">
                <a:solidFill>
                  <a:schemeClr val="bg1"/>
                </a:solidFill>
                <a:latin typeface="Arial" pitchFamily="34" charset="0"/>
                <a:cs typeface="Arial" pitchFamily="34" charset="0"/>
              </a:rPr>
              <a:t>		Flight to Tarshish--Disobedience.</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II.	Running To God (Chap. 2) —</a:t>
            </a:r>
          </a:p>
          <a:p>
            <a:pPr defTabSz="457200"/>
            <a:r>
              <a:rPr lang="en-US" sz="2400" b="1" dirty="0" smtClean="0">
                <a:solidFill>
                  <a:schemeClr val="bg1"/>
                </a:solidFill>
                <a:latin typeface="Arial" pitchFamily="34" charset="0"/>
                <a:cs typeface="Arial" pitchFamily="34" charset="0"/>
              </a:rPr>
              <a:t>		Prayer from fish’s belly--Repentance.</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III.	Running With God (Chap. 3) —</a:t>
            </a:r>
          </a:p>
          <a:p>
            <a:pPr defTabSz="457200"/>
            <a:r>
              <a:rPr lang="en-US" sz="2400" b="1" dirty="0" smtClean="0">
                <a:solidFill>
                  <a:schemeClr val="bg1"/>
                </a:solidFill>
                <a:latin typeface="Arial" pitchFamily="34" charset="0"/>
                <a:cs typeface="Arial" pitchFamily="34" charset="0"/>
              </a:rPr>
              <a:t>		Preaching in Nineveh--Obedience.</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IV.	Running Ahead of God (Chap. 4) —</a:t>
            </a:r>
          </a:p>
          <a:p>
            <a:pPr defTabSz="457200"/>
            <a:r>
              <a:rPr lang="en-US" sz="2400" b="1" dirty="0" smtClean="0">
                <a:solidFill>
                  <a:schemeClr val="bg1"/>
                </a:solidFill>
                <a:latin typeface="Arial" pitchFamily="34" charset="0"/>
                <a:cs typeface="Arial" pitchFamily="34" charset="0"/>
              </a:rPr>
              <a:t>		Waiting under the gourd--Bigotry.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a:t>
            </a:r>
            <a:r>
              <a:rPr lang="en-US" sz="2800" b="1" dirty="0" smtClean="0">
                <a:solidFill>
                  <a:srgbClr val="FFFF00"/>
                </a:solidFill>
                <a:latin typeface="Arial" pitchFamily="34" charset="0"/>
                <a:cs typeface="Arial" pitchFamily="34" charset="0"/>
              </a:rPr>
              <a:t> </a:t>
            </a:r>
            <a:r>
              <a:rPr lang="en-US" sz="2800" b="1" dirty="0" smtClean="0">
                <a:solidFill>
                  <a:srgbClr val="FFFF00"/>
                </a:solidFill>
                <a:latin typeface="Arial" pitchFamily="34" charset="0"/>
                <a:cs typeface="Arial" pitchFamily="34" charset="0"/>
              </a:rPr>
              <a:t>JONAH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154984"/>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SUPPLEMENTAL THOUGHTS</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The story of Jonah in four parts:</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I.	Jonah’s First Call and His Disobedience (1:1-16).</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II.	Jonah’s Miraculous Rescue (1:17-2:10).</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III.	Jonah’s Second Call and His Obedience (3:1-3:10).</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IV.	Jonah’s Displeasure and a Divine Rebuke (4:1-11).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JONAH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3416320"/>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THEME AND MESSAGE OF THE BOOK</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A.	The theme of the book of Jonah is:</a:t>
            </a:r>
          </a:p>
          <a:p>
            <a:pPr defTabSz="457200"/>
            <a:r>
              <a:rPr lang="en-US" sz="2400" b="1" dirty="0" smtClean="0">
                <a:solidFill>
                  <a:schemeClr val="bg1"/>
                </a:solidFill>
                <a:latin typeface="Arial" pitchFamily="34" charset="0"/>
                <a:cs typeface="Arial" pitchFamily="34" charset="0"/>
              </a:rPr>
              <a:t>		God’s willingness to save the heathen if they 			repent.</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B.	The message of the book of Jonah is:</a:t>
            </a:r>
          </a:p>
          <a:p>
            <a:pPr defTabSz="457200"/>
            <a:r>
              <a:rPr lang="en-US" sz="2400" b="1" dirty="0" smtClean="0">
                <a:solidFill>
                  <a:schemeClr val="bg1"/>
                </a:solidFill>
                <a:latin typeface="Arial" pitchFamily="34" charset="0"/>
                <a:cs typeface="Arial" pitchFamily="34" charset="0"/>
              </a:rPr>
              <a:t>		Jehovah is the one Universal God, the God of the 		whole earth and the Universe.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JONAH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893647"/>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PRACTICAL LESSONS OF PERMANENT VALUE</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A.	Jonah is the most practical of the prophets because 	of its sharpness and easiness to see </a:t>
            </a:r>
            <a:r>
              <a:rPr lang="en-US" sz="2400" b="1" dirty="0" smtClean="0">
                <a:solidFill>
                  <a:schemeClr val="bg1"/>
                </a:solidFill>
                <a:latin typeface="Arial" pitchFamily="34" charset="0"/>
                <a:cs typeface="Arial" pitchFamily="34" charset="0"/>
              </a:rPr>
              <a:t>the </a:t>
            </a:r>
            <a:r>
              <a:rPr lang="en-US" sz="2400" b="1" dirty="0" smtClean="0">
                <a:solidFill>
                  <a:schemeClr val="bg1"/>
                </a:solidFill>
                <a:latin typeface="Arial" pitchFamily="34" charset="0"/>
                <a:cs typeface="Arial" pitchFamily="34" charset="0"/>
              </a:rPr>
              <a:t>lessons </a:t>
            </a:r>
            <a:r>
              <a:rPr lang="en-US" sz="2400" b="1" dirty="0" smtClean="0">
                <a:solidFill>
                  <a:schemeClr val="bg1"/>
                </a:solidFill>
                <a:latin typeface="Arial" pitchFamily="34" charset="0"/>
                <a:cs typeface="Arial" pitchFamily="34" charset="0"/>
              </a:rPr>
              <a:t>to 	be </a:t>
            </a:r>
            <a:r>
              <a:rPr lang="en-US" sz="2400" b="1" dirty="0" smtClean="0">
                <a:solidFill>
                  <a:schemeClr val="bg1"/>
                </a:solidFill>
                <a:latin typeface="Arial" pitchFamily="34" charset="0"/>
                <a:cs typeface="Arial" pitchFamily="34" charset="0"/>
              </a:rPr>
              <a:t>learned.</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B.	You cannot run away from God.</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C.	When God enjoins a disagreeable duty it is far easier 	to go and do it than to run away from it.</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D.	You can (only temporarily) limit God by your 	disobedience.</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E.	God will be gracious if you repent.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JONAH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5078313"/>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PRACTICAL LESSONS OF PERMANENT VALUE</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F.	It is possible to hate what God hates and not love 	what He loves.</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G.	We are foolish to consider another’s good 	conditions as hurt to self.</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H.	“All things work together for good” if we will yield to 	His purpose.  Good can come out of evil 					circumstances.</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I.	Our concern should be with souls, not gourds.</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J.	The tragedy of narrow-minded patriotism.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JONAH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708981"/>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DISCUSSION QUESTIONS</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A.	Jonah has a really bad attitude.  Identify what things 	made his attitude wrong.</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B.	Many of us say we want to hear from God, but what 	if what we hear from God isn’t what we want to 		hear?  How did Jonah respond when he heard from 	God but didn’t like the message?</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C.	What have you heard from God (through his Word or 	in prayer) that has been difficult for you to hear and 	accept?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JONAH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524315"/>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DISCUSSION QUESTIONS</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D.	Jonah seems to have forgotten what it was like to be 	lost and without hope.  What can help us to 			remember what our lives were like or would be like 	apart from God’s work in our lives?</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E.	God never deserted Jonah even in his rebellion.  	What evidence have you seen of God’s care in your 	life?</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F.	Jonah 3:10 says that God “repented” or “relented.”  	How does this fit in with God’s sovereignty?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JONAH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154984"/>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DISCUSSION QUESTIONS</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G.	Is there anyone toward whom you have a bad 	attitude like Jonah did?  How does it affect you to 	think of God possibly using you for good in that 	person’s life?</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H.	What do we learn about God from the fact that He is 	willing to offer forgiveness to even the worst of 		people when they repent?  What does this teach us 	about ourselves and our standing before God?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190685"/>
            <a:ext cx="8686800" cy="4893647"/>
          </a:xfrm>
          <a:prstGeom prst="rect">
            <a:avLst/>
          </a:prstGeom>
          <a:noFill/>
        </p:spPr>
        <p:txBody>
          <a:bodyPr wrap="square" rtlCol="0">
            <a:spAutoFit/>
          </a:bodyPr>
          <a:lstStyle/>
          <a:p>
            <a:pPr defTabSz="457200"/>
            <a:r>
              <a:rPr lang="en-US" sz="2400" b="1" dirty="0" smtClean="0">
                <a:solidFill>
                  <a:srgbClr val="FFFF00"/>
                </a:solidFill>
                <a:latin typeface="Arial" pitchFamily="34" charset="0"/>
                <a:cs typeface="Arial" pitchFamily="34" charset="0"/>
              </a:rPr>
              <a:t>Next week:</a:t>
            </a:r>
          </a:p>
          <a:p>
            <a:pPr defTabSz="457200"/>
            <a:r>
              <a:rPr lang="en-US" sz="2400" b="1" dirty="0" smtClean="0">
                <a:solidFill>
                  <a:schemeClr val="bg1"/>
                </a:solidFill>
                <a:latin typeface="Arial" pitchFamily="34" charset="0"/>
                <a:cs typeface="Arial" pitchFamily="34" charset="0"/>
              </a:rPr>
              <a:t>07-06		Jonah		God will Save the Penitent Heathen</a:t>
            </a:r>
          </a:p>
          <a:p>
            <a:pPr defTabSz="457200"/>
            <a:r>
              <a:rPr lang="en-US" sz="2400" b="1" dirty="0" smtClean="0">
                <a:solidFill>
                  <a:schemeClr val="bg1"/>
                </a:solidFill>
                <a:latin typeface="Arial" pitchFamily="34" charset="0"/>
                <a:cs typeface="Arial" pitchFamily="34" charset="0"/>
              </a:rPr>
              <a:t>						The Reluctant Prophet</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rgbClr val="FFFF00"/>
                </a:solidFill>
                <a:latin typeface="Arial" pitchFamily="34" charset="0"/>
                <a:cs typeface="Arial" pitchFamily="34" charset="0"/>
              </a:rPr>
              <a:t>07-13		Micah		God is a God of Ethics</a:t>
            </a:r>
          </a:p>
          <a:p>
            <a:pPr defTabSz="457200"/>
            <a:r>
              <a:rPr lang="en-US" sz="2400" b="1" dirty="0" smtClean="0">
                <a:solidFill>
                  <a:srgbClr val="FFFF00"/>
                </a:solidFill>
                <a:latin typeface="Arial" pitchFamily="34" charset="0"/>
                <a:cs typeface="Arial" pitchFamily="34" charset="0"/>
              </a:rPr>
              <a:t>						True Religion Among the Sins of Judah</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07-20		Nahum	The Doom of Nineveh</a:t>
            </a:r>
          </a:p>
          <a:p>
            <a:pPr defTabSz="457200"/>
            <a:r>
              <a:rPr lang="en-US" sz="2400" b="1" dirty="0" smtClean="0">
                <a:solidFill>
                  <a:schemeClr val="bg1"/>
                </a:solidFill>
                <a:latin typeface="Arial" pitchFamily="34" charset="0"/>
                <a:cs typeface="Arial" pitchFamily="34" charset="0"/>
              </a:rPr>
              <a:t>						God's Holy Anger</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07-27		Habakkuk</a:t>
            </a:r>
            <a:endParaRPr lang="en-US" sz="2400" b="1" dirty="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God’s Universal Judgment</a:t>
            </a:r>
          </a:p>
          <a:p>
            <a:pPr defTabSz="457200"/>
            <a:r>
              <a:rPr lang="en-US" sz="2400" b="1" dirty="0" smtClean="0">
                <a:solidFill>
                  <a:schemeClr val="bg1"/>
                </a:solidFill>
                <a:latin typeface="Arial" pitchFamily="34" charset="0"/>
                <a:cs typeface="Arial" pitchFamily="34" charset="0"/>
              </a:rPr>
              <a:t>						Faithfulness guarantees Permanency</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xtBox 4"/>
          <p:cNvSpPr txBox="1"/>
          <p:nvPr/>
        </p:nvSpPr>
        <p:spPr>
          <a:xfrm>
            <a:off x="914400" y="3048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202353"/>
            <a:ext cx="8229600" cy="4893647"/>
          </a:xfrm>
          <a:prstGeom prst="rect">
            <a:avLst/>
          </a:prstGeom>
          <a:noFill/>
        </p:spPr>
        <p:txBody>
          <a:bodyPr wrap="square" rtlCol="0">
            <a:spAutoFit/>
          </a:bodyPr>
          <a:lstStyle/>
          <a:p>
            <a:pPr defTabSz="457200"/>
            <a:r>
              <a:rPr lang="en-US" sz="2400" b="1" dirty="0" smtClean="0">
                <a:solidFill>
                  <a:schemeClr val="bg1"/>
                </a:solidFill>
                <a:latin typeface="Arial" pitchFamily="34" charset="0"/>
                <a:cs typeface="Arial" pitchFamily="34" charset="0"/>
              </a:rPr>
              <a:t>06-01		Hosea	God is Righteousness and Love</a:t>
            </a:r>
          </a:p>
          <a:p>
            <a:pPr defTabSz="457200"/>
            <a:r>
              <a:rPr lang="en-US" sz="2400" b="1" dirty="0" smtClean="0">
                <a:solidFill>
                  <a:schemeClr val="bg1"/>
                </a:solidFill>
                <a:latin typeface="Arial" pitchFamily="34" charset="0"/>
                <a:cs typeface="Arial" pitchFamily="34" charset="0"/>
              </a:rPr>
              <a:t>						Israel Plays the Harlot with God</a:t>
            </a:r>
          </a:p>
          <a:p>
            <a:pPr defTabSz="457200"/>
            <a:endParaRPr lang="en-US" sz="2400" b="1" dirty="0" smtClean="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06-08		Joel		The Day of Jehovah</a:t>
            </a:r>
          </a:p>
          <a:p>
            <a:pPr defTabSz="457200"/>
            <a:r>
              <a:rPr lang="en-US" sz="2400" b="1" dirty="0" smtClean="0">
                <a:solidFill>
                  <a:schemeClr val="bg1"/>
                </a:solidFill>
                <a:latin typeface="Arial" pitchFamily="34" charset="0"/>
                <a:cs typeface="Arial" pitchFamily="34" charset="0"/>
              </a:rPr>
              <a:t>						The Prophet of Pentecost</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06-15		Amos		God is Justice and Righteousness</a:t>
            </a:r>
          </a:p>
          <a:p>
            <a:pPr defTabSz="457200"/>
            <a:r>
              <a:rPr lang="en-US" sz="2400" b="1" dirty="0" smtClean="0">
                <a:solidFill>
                  <a:schemeClr val="bg1"/>
                </a:solidFill>
                <a:latin typeface="Arial" pitchFamily="34" charset="0"/>
                <a:cs typeface="Arial" pitchFamily="34" charset="0"/>
              </a:rPr>
              <a:t>						Doom for Judah</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rgbClr val="FFFF00"/>
                </a:solidFill>
                <a:latin typeface="Arial" pitchFamily="34" charset="0"/>
                <a:cs typeface="Arial" pitchFamily="34" charset="0"/>
              </a:rPr>
              <a:t>06-22		Obadiah	The Fall of Edom because of Cruelty</a:t>
            </a:r>
          </a:p>
          <a:p>
            <a:pPr defTabSz="457200"/>
            <a:r>
              <a:rPr lang="en-US" sz="2400" b="1" dirty="0" smtClean="0">
                <a:solidFill>
                  <a:srgbClr val="FFFF00"/>
                </a:solidFill>
                <a:latin typeface="Arial" pitchFamily="34" charset="0"/>
                <a:cs typeface="Arial" pitchFamily="34" charset="0"/>
              </a:rPr>
              <a:t>						God Rules the Nations</a:t>
            </a:r>
          </a:p>
          <a:p>
            <a:pPr defTabSz="457200"/>
            <a:endParaRPr lang="en-US" sz="2400" b="1" dirty="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06-29		</a:t>
            </a:r>
            <a:r>
              <a:rPr lang="en-US" sz="2400" b="1" i="1" dirty="0" smtClean="0">
                <a:solidFill>
                  <a:schemeClr val="bg1"/>
                </a:solidFill>
                <a:latin typeface="Arial" pitchFamily="34" charset="0"/>
                <a:cs typeface="Arial" pitchFamily="34" charset="0"/>
              </a:rPr>
              <a:t>Congregational Prayer Night</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Slideshow image"/>
          <p:cNvPicPr>
            <a:picLocks noChangeAspect="1" noChangeArrowheads="1"/>
          </p:cNvPicPr>
          <p:nvPr/>
        </p:nvPicPr>
        <p:blipFill>
          <a:blip r:embed="rId2" cstate="print"/>
          <a:srcRect/>
          <a:stretch>
            <a:fillRect/>
          </a:stretch>
        </p:blipFill>
        <p:spPr bwMode="auto">
          <a:xfrm>
            <a:off x="2025036" y="2743200"/>
            <a:ext cx="5137764" cy="3429000"/>
          </a:xfrm>
          <a:prstGeom prst="rect">
            <a:avLst/>
          </a:prstGeom>
          <a:noFill/>
        </p:spPr>
      </p:pic>
      <p:sp>
        <p:nvSpPr>
          <p:cNvPr id="5" name="TextBox 4"/>
          <p:cNvSpPr txBox="1"/>
          <p:nvPr/>
        </p:nvSpPr>
        <p:spPr>
          <a:xfrm>
            <a:off x="914400" y="6096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914400" y="1371600"/>
            <a:ext cx="7315200" cy="830997"/>
          </a:xfrm>
          <a:prstGeom prst="rect">
            <a:avLst/>
          </a:prstGeom>
          <a:noFill/>
        </p:spPr>
        <p:txBody>
          <a:bodyPr wrap="square" rtlCol="0">
            <a:spAutoFit/>
          </a:bodyPr>
          <a:lstStyle/>
          <a:p>
            <a:pPr algn="ctr"/>
            <a:r>
              <a:rPr lang="en-US" sz="2400" b="1" dirty="0" smtClean="0">
                <a:solidFill>
                  <a:srgbClr val="FFFF00"/>
                </a:solidFill>
                <a:latin typeface="Arial" pitchFamily="34" charset="0"/>
                <a:cs typeface="Arial" pitchFamily="34" charset="0"/>
              </a:rPr>
              <a:t>How the minor prophets’ message</a:t>
            </a:r>
          </a:p>
          <a:p>
            <a:pPr algn="ctr"/>
            <a:r>
              <a:rPr lang="en-US" sz="2400" b="1" dirty="0" smtClean="0">
                <a:solidFill>
                  <a:srgbClr val="FFFF00"/>
                </a:solidFill>
                <a:latin typeface="Arial" pitchFamily="34" charset="0"/>
                <a:cs typeface="Arial" pitchFamily="34" charset="0"/>
              </a:rPr>
              <a:t>is still relevant in our modern society.</a:t>
            </a:r>
            <a:endParaRPr lang="en-US" sz="2400" b="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190685"/>
            <a:ext cx="8686800" cy="4524315"/>
          </a:xfrm>
          <a:prstGeom prst="rect">
            <a:avLst/>
          </a:prstGeom>
          <a:noFill/>
        </p:spPr>
        <p:txBody>
          <a:bodyPr wrap="square" rtlCol="0">
            <a:spAutoFit/>
          </a:bodyPr>
          <a:lstStyle/>
          <a:p>
            <a:pPr defTabSz="457200"/>
            <a:r>
              <a:rPr lang="en-US" sz="2400" b="1" dirty="0" smtClean="0">
                <a:solidFill>
                  <a:srgbClr val="FFFF00"/>
                </a:solidFill>
                <a:latin typeface="Arial" pitchFamily="34" charset="0"/>
                <a:cs typeface="Arial" pitchFamily="34" charset="0"/>
              </a:rPr>
              <a:t>07-06		Jonah		God will save the penitent heathen</a:t>
            </a:r>
          </a:p>
          <a:p>
            <a:pPr defTabSz="457200"/>
            <a:r>
              <a:rPr lang="en-US" sz="2400" b="1" dirty="0" smtClean="0">
                <a:solidFill>
                  <a:srgbClr val="FFFF00"/>
                </a:solidFill>
                <a:latin typeface="Arial" pitchFamily="34" charset="0"/>
                <a:cs typeface="Arial" pitchFamily="34" charset="0"/>
              </a:rPr>
              <a:t>						The Reluctant Prophet</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07-13		Micah		God is a God of Ethics</a:t>
            </a:r>
          </a:p>
          <a:p>
            <a:pPr defTabSz="457200"/>
            <a:r>
              <a:rPr lang="en-US" sz="2400" b="1" dirty="0" smtClean="0">
                <a:solidFill>
                  <a:schemeClr val="bg1"/>
                </a:solidFill>
                <a:latin typeface="Arial" pitchFamily="34" charset="0"/>
                <a:cs typeface="Arial" pitchFamily="34" charset="0"/>
              </a:rPr>
              <a:t>						True Religion Among the Sins of Judah</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07-20		Nahum	The Doom of Nineveh</a:t>
            </a:r>
          </a:p>
          <a:p>
            <a:pPr defTabSz="457200"/>
            <a:r>
              <a:rPr lang="en-US" sz="2400" b="1" dirty="0" smtClean="0">
                <a:solidFill>
                  <a:schemeClr val="bg1"/>
                </a:solidFill>
                <a:latin typeface="Arial" pitchFamily="34" charset="0"/>
                <a:cs typeface="Arial" pitchFamily="34" charset="0"/>
              </a:rPr>
              <a:t>						God's Holy Anger</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07-27		Habakkuk</a:t>
            </a:r>
            <a:endParaRPr lang="en-US" sz="2400" b="1" dirty="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God’s Universal Judgment</a:t>
            </a:r>
          </a:p>
          <a:p>
            <a:pPr defTabSz="457200"/>
            <a:r>
              <a:rPr lang="en-US" sz="2400" b="1" dirty="0" smtClean="0">
                <a:solidFill>
                  <a:schemeClr val="bg1"/>
                </a:solidFill>
                <a:latin typeface="Arial" pitchFamily="34" charset="0"/>
                <a:cs typeface="Arial" pitchFamily="34" charset="0"/>
              </a:rPr>
              <a:t>						Faithfulness Guarantees Permanency</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xtBox 4"/>
          <p:cNvSpPr txBox="1"/>
          <p:nvPr/>
        </p:nvSpPr>
        <p:spPr>
          <a:xfrm>
            <a:off x="914400" y="3048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202353"/>
            <a:ext cx="8686800" cy="4893647"/>
          </a:xfrm>
          <a:prstGeom prst="rect">
            <a:avLst/>
          </a:prstGeom>
          <a:noFill/>
        </p:spPr>
        <p:txBody>
          <a:bodyPr wrap="square" rtlCol="0">
            <a:spAutoFit/>
          </a:bodyPr>
          <a:lstStyle/>
          <a:p>
            <a:pPr defTabSz="457200"/>
            <a:r>
              <a:rPr lang="en-US" sz="2400" b="1" dirty="0" smtClean="0">
                <a:solidFill>
                  <a:schemeClr val="bg1"/>
                </a:solidFill>
                <a:latin typeface="Arial" pitchFamily="34" charset="0"/>
                <a:cs typeface="Arial" pitchFamily="34" charset="0"/>
              </a:rPr>
              <a:t>08-03		Zephaniah	The Day of Jehovah is at Hand</a:t>
            </a:r>
          </a:p>
          <a:p>
            <a:pPr defTabSz="457200"/>
            <a:r>
              <a:rPr lang="en-US" sz="2400" b="1" dirty="0" smtClean="0">
                <a:solidFill>
                  <a:schemeClr val="bg1"/>
                </a:solidFill>
                <a:latin typeface="Arial" pitchFamily="34" charset="0"/>
                <a:cs typeface="Arial" pitchFamily="34" charset="0"/>
              </a:rPr>
              <a:t>							Doom Awaits the Unfaithful</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08-10		Haggai		Build the Temple!</a:t>
            </a:r>
          </a:p>
          <a:p>
            <a:pPr defTabSz="457200"/>
            <a:r>
              <a:rPr lang="en-US" sz="2400" b="1" dirty="0" smtClean="0">
                <a:solidFill>
                  <a:schemeClr val="bg1"/>
                </a:solidFill>
                <a:latin typeface="Arial" pitchFamily="34" charset="0"/>
                <a:cs typeface="Arial" pitchFamily="34" charset="0"/>
              </a:rPr>
              <a:t>							God Will Bless Those Who Build</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08-17		Zechariah	Build the Temple and God will Bless</a:t>
            </a:r>
          </a:p>
          <a:p>
            <a:pPr defTabSz="457200"/>
            <a:r>
              <a:rPr lang="en-US" sz="2400" b="1" dirty="0" smtClean="0">
                <a:solidFill>
                  <a:schemeClr val="bg1"/>
                </a:solidFill>
                <a:latin typeface="Arial" pitchFamily="34" charset="0"/>
                <a:cs typeface="Arial" pitchFamily="34" charset="0"/>
              </a:rPr>
              <a:t>							The Messiah is Coming</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08-24		Malachi		Judgment is Coming</a:t>
            </a:r>
          </a:p>
          <a:p>
            <a:pPr defTabSz="457200"/>
            <a:r>
              <a:rPr lang="en-US" sz="2400" b="1" dirty="0" smtClean="0">
                <a:solidFill>
                  <a:schemeClr val="bg1"/>
                </a:solidFill>
                <a:latin typeface="Arial" pitchFamily="34" charset="0"/>
                <a:cs typeface="Arial" pitchFamily="34" charset="0"/>
              </a:rPr>
              <a:t>							God is Not Served by Partial Service</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08-31		</a:t>
            </a:r>
            <a:r>
              <a:rPr lang="en-US" sz="2400" b="1" i="1" dirty="0" smtClean="0">
                <a:solidFill>
                  <a:schemeClr val="bg1"/>
                </a:solidFill>
                <a:latin typeface="Arial" pitchFamily="34" charset="0"/>
                <a:cs typeface="Arial" pitchFamily="34" charset="0"/>
              </a:rPr>
              <a:t>Congregational Prayer Meeting</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TIMELINE  --</a:t>
            </a:r>
            <a:endParaRPr lang="en-US" sz="2800" b="1" dirty="0">
              <a:solidFill>
                <a:srgbClr val="FFFF00"/>
              </a:solidFill>
              <a:latin typeface="Arial" pitchFamily="34" charset="0"/>
              <a:cs typeface="Arial" pitchFamily="34" charset="0"/>
            </a:endParaRPr>
          </a:p>
        </p:txBody>
      </p:sp>
      <p:pic>
        <p:nvPicPr>
          <p:cNvPr id="4" name="Picture 2" descr="C:\Users\Greg\Documents\Preaching\Bible Classes\Modern Minor Prophets\Timeline-New.jpg"/>
          <p:cNvPicPr>
            <a:picLocks noChangeAspect="1" noChangeArrowheads="1"/>
          </p:cNvPicPr>
          <p:nvPr/>
        </p:nvPicPr>
        <p:blipFill>
          <a:blip r:embed="rId2" cstate="print"/>
          <a:srcRect/>
          <a:stretch>
            <a:fillRect/>
          </a:stretch>
        </p:blipFill>
        <p:spPr bwMode="auto">
          <a:xfrm>
            <a:off x="304800" y="1467316"/>
            <a:ext cx="8534400" cy="517365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JONAH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455003"/>
            <a:ext cx="8229600" cy="830997"/>
          </a:xfrm>
          <a:prstGeom prst="rect">
            <a:avLst/>
          </a:prstGeom>
          <a:noFill/>
        </p:spPr>
        <p:txBody>
          <a:bodyPr wrap="square" rtlCol="0">
            <a:spAutoFit/>
          </a:bodyPr>
          <a:lstStyle/>
          <a:p>
            <a:pPr algn="ctr" defTabSz="457200"/>
            <a:r>
              <a:rPr lang="en-US" sz="2400" b="1" i="1" dirty="0" smtClean="0">
                <a:solidFill>
                  <a:srgbClr val="FFFF00"/>
                </a:solidFill>
                <a:latin typeface="Arial" pitchFamily="34" charset="0"/>
                <a:cs typeface="Arial" pitchFamily="34" charset="0"/>
              </a:rPr>
              <a:t>God Will Save the Heathen if They Repent</a:t>
            </a:r>
          </a:p>
          <a:p>
            <a:pPr algn="ctr" defTabSz="457200"/>
            <a:r>
              <a:rPr lang="en-US" sz="2400" b="1" i="1" dirty="0" smtClean="0">
                <a:solidFill>
                  <a:srgbClr val="FFFF00"/>
                </a:solidFill>
                <a:latin typeface="Arial" pitchFamily="34" charset="0"/>
                <a:cs typeface="Arial" pitchFamily="34" charset="0"/>
              </a:rPr>
              <a:t>The Reluctant Prophet</a:t>
            </a:r>
          </a:p>
        </p:txBody>
      </p:sp>
      <p:sp>
        <p:nvSpPr>
          <p:cNvPr id="4" name="TextBox 3"/>
          <p:cNvSpPr txBox="1"/>
          <p:nvPr/>
        </p:nvSpPr>
        <p:spPr>
          <a:xfrm>
            <a:off x="457200" y="2685871"/>
            <a:ext cx="8229600" cy="3231654"/>
          </a:xfrm>
          <a:prstGeom prst="rect">
            <a:avLst/>
          </a:prstGeom>
          <a:noFill/>
        </p:spPr>
        <p:txBody>
          <a:bodyPr wrap="square" rtlCol="0">
            <a:spAutoFit/>
          </a:bodyPr>
          <a:lstStyle/>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Name and Personality of the Prophet.</a:t>
            </a:r>
          </a:p>
          <a:p>
            <a:pPr defTabSz="457200"/>
            <a:endParaRPr lang="en-US" sz="1200" b="1" dirty="0" smtClean="0">
              <a:solidFill>
                <a:srgbClr val="FFFF00"/>
              </a:solidFill>
              <a:latin typeface="Arial" pitchFamily="34" charset="0"/>
              <a:cs typeface="Arial" pitchFamily="34" charset="0"/>
            </a:endParaRPr>
          </a:p>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Date of the Book and of the Prophet.</a:t>
            </a:r>
          </a:p>
          <a:p>
            <a:pPr defTabSz="457200"/>
            <a:endParaRPr lang="en-US" sz="1200" b="1" dirty="0" smtClean="0">
              <a:solidFill>
                <a:srgbClr val="FFFF00"/>
              </a:solidFill>
              <a:latin typeface="Arial" pitchFamily="34" charset="0"/>
              <a:cs typeface="Arial" pitchFamily="34" charset="0"/>
            </a:endParaRPr>
          </a:p>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Outline and Supplemental Thoughts.</a:t>
            </a:r>
          </a:p>
          <a:p>
            <a:pPr defTabSz="457200"/>
            <a:endParaRPr lang="en-US" sz="1200" b="1" dirty="0" smtClean="0">
              <a:solidFill>
                <a:srgbClr val="FFFF00"/>
              </a:solidFill>
              <a:latin typeface="Arial" pitchFamily="34" charset="0"/>
              <a:cs typeface="Arial" pitchFamily="34" charset="0"/>
            </a:endParaRPr>
          </a:p>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Theme and Message of the Book.</a:t>
            </a:r>
          </a:p>
          <a:p>
            <a:pPr defTabSz="457200"/>
            <a:endParaRPr lang="en-US" sz="1200" b="1" dirty="0" smtClean="0">
              <a:solidFill>
                <a:srgbClr val="FFFF00"/>
              </a:solidFill>
              <a:latin typeface="Arial" pitchFamily="34" charset="0"/>
              <a:cs typeface="Arial" pitchFamily="34" charset="0"/>
            </a:endParaRPr>
          </a:p>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Practical Lessons of Permanent Value.</a:t>
            </a:r>
          </a:p>
          <a:p>
            <a:pPr defTabSz="457200"/>
            <a:endParaRPr lang="en-US" sz="1200" b="1" dirty="0" smtClean="0">
              <a:solidFill>
                <a:srgbClr val="FFFF00"/>
              </a:solidFill>
              <a:latin typeface="Arial" pitchFamily="34" charset="0"/>
              <a:cs typeface="Arial" pitchFamily="34" charset="0"/>
            </a:endParaRPr>
          </a:p>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Discussion Questions.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JONAH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229600" cy="3970318"/>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NAME AND PERSONALITY OF THE PROPHET</a:t>
            </a:r>
          </a:p>
          <a:p>
            <a:pPr defTabSz="457200"/>
            <a:endParaRPr lang="en-US" sz="2400" b="1" dirty="0">
              <a:solidFill>
                <a:srgbClr val="FFFF00"/>
              </a:solidFill>
              <a:latin typeface="Arial" pitchFamily="34" charset="0"/>
              <a:cs typeface="Arial" pitchFamily="34" charset="0"/>
            </a:endParaRPr>
          </a:p>
          <a:p>
            <a:pPr defTabSz="457200" hangingPunct="0"/>
            <a:r>
              <a:rPr lang="en-US" sz="2400" b="1" dirty="0" smtClean="0">
                <a:solidFill>
                  <a:schemeClr val="bg1"/>
                </a:solidFill>
                <a:latin typeface="Arial" pitchFamily="34" charset="0"/>
                <a:cs typeface="Arial" pitchFamily="34" charset="0"/>
              </a:rPr>
              <a:t>A.	The name </a:t>
            </a:r>
            <a:r>
              <a:rPr lang="en-US" sz="2400" b="1" i="1" dirty="0" smtClean="0">
                <a:solidFill>
                  <a:schemeClr val="bg1"/>
                </a:solidFill>
                <a:latin typeface="Arial" pitchFamily="34" charset="0"/>
                <a:cs typeface="Arial" pitchFamily="34" charset="0"/>
              </a:rPr>
              <a:t>Jonah</a:t>
            </a:r>
            <a:r>
              <a:rPr lang="en-US" sz="2400" b="1" dirty="0" smtClean="0">
                <a:solidFill>
                  <a:schemeClr val="bg1"/>
                </a:solidFill>
                <a:latin typeface="Arial" pitchFamily="34" charset="0"/>
                <a:cs typeface="Arial" pitchFamily="34" charset="0"/>
              </a:rPr>
              <a:t> means “dove.”</a:t>
            </a:r>
          </a:p>
          <a:p>
            <a:pPr defTabSz="457200" hangingPunct="0"/>
            <a:endParaRPr lang="en-US" sz="1200" b="1" dirty="0" smtClean="0">
              <a:solidFill>
                <a:schemeClr val="bg1"/>
              </a:solidFill>
              <a:latin typeface="Arial" pitchFamily="34" charset="0"/>
              <a:cs typeface="Arial" pitchFamily="34" charset="0"/>
            </a:endParaRPr>
          </a:p>
          <a:p>
            <a:pPr defTabSz="457200" hangingPunct="0"/>
            <a:r>
              <a:rPr lang="en-US" sz="2400" b="1" dirty="0" smtClean="0">
                <a:solidFill>
                  <a:schemeClr val="bg1"/>
                </a:solidFill>
                <a:latin typeface="Arial" pitchFamily="34" charset="0"/>
                <a:cs typeface="Arial" pitchFamily="34" charset="0"/>
              </a:rPr>
              <a:t>B.	Jonah is mentioned in 2Kgs. 14:25 making him a 	person of history.</a:t>
            </a:r>
          </a:p>
          <a:p>
            <a:pPr defTabSz="457200" hangingPunct="0"/>
            <a:endParaRPr lang="en-US" sz="1200" b="1" dirty="0" smtClean="0">
              <a:solidFill>
                <a:schemeClr val="bg1"/>
              </a:solidFill>
              <a:latin typeface="Arial" pitchFamily="34" charset="0"/>
              <a:cs typeface="Arial" pitchFamily="34" charset="0"/>
            </a:endParaRPr>
          </a:p>
          <a:p>
            <a:pPr defTabSz="457200" hangingPunct="0"/>
            <a:r>
              <a:rPr lang="en-US" sz="2400" b="1" dirty="0" smtClean="0">
                <a:solidFill>
                  <a:schemeClr val="bg1"/>
                </a:solidFill>
                <a:latin typeface="Arial" pitchFamily="34" charset="0"/>
                <a:cs typeface="Arial" pitchFamily="34" charset="0"/>
              </a:rPr>
              <a:t>C.	Jonah is a real person, as named by Christ in 		Mt. 12:38-42.</a:t>
            </a:r>
          </a:p>
          <a:p>
            <a:pPr defTabSz="457200" hangingPunct="0"/>
            <a:endParaRPr lang="en-US" sz="1200" b="1" dirty="0" smtClean="0">
              <a:solidFill>
                <a:schemeClr val="bg1"/>
              </a:solidFill>
              <a:latin typeface="Arial" pitchFamily="34" charset="0"/>
              <a:cs typeface="Arial" pitchFamily="34" charset="0"/>
            </a:endParaRPr>
          </a:p>
          <a:p>
            <a:pPr defTabSz="457200" hangingPunct="0"/>
            <a:r>
              <a:rPr lang="en-US" sz="2400" b="1" dirty="0" smtClean="0">
                <a:solidFill>
                  <a:schemeClr val="bg1"/>
                </a:solidFill>
                <a:latin typeface="Arial" pitchFamily="34" charset="0"/>
                <a:cs typeface="Arial" pitchFamily="34" charset="0"/>
              </a:rPr>
              <a:t>D.	Jonah predicted the restoration of Israel’s ancient 	borders under Jeroboam II.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JONAH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229600" cy="4154984"/>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NAME AND PERSONALITY OF THE PROPHET</a:t>
            </a:r>
          </a:p>
          <a:p>
            <a:pPr defTabSz="457200"/>
            <a:endParaRPr lang="en-US" sz="2400" b="1" dirty="0">
              <a:solidFill>
                <a:srgbClr val="FFFF00"/>
              </a:solidFill>
              <a:latin typeface="Arial" pitchFamily="34" charset="0"/>
              <a:cs typeface="Arial" pitchFamily="34" charset="0"/>
            </a:endParaRPr>
          </a:p>
          <a:p>
            <a:pPr defTabSz="457200" hangingPunct="0"/>
            <a:r>
              <a:rPr lang="en-US" sz="2400" b="1" dirty="0" smtClean="0">
                <a:solidFill>
                  <a:schemeClr val="bg1"/>
                </a:solidFill>
                <a:latin typeface="Arial" pitchFamily="34" charset="0"/>
                <a:cs typeface="Arial" pitchFamily="34" charset="0"/>
              </a:rPr>
              <a:t>E.	All we know of the text of Jonah’s preaching is in 	3:4.</a:t>
            </a:r>
          </a:p>
          <a:p>
            <a:pPr defTabSz="457200" hangingPunct="0"/>
            <a:endParaRPr lang="en-US" sz="1200" b="1" dirty="0" smtClean="0">
              <a:solidFill>
                <a:schemeClr val="bg1"/>
              </a:solidFill>
              <a:latin typeface="Arial" pitchFamily="34" charset="0"/>
              <a:cs typeface="Arial" pitchFamily="34" charset="0"/>
            </a:endParaRPr>
          </a:p>
          <a:p>
            <a:pPr defTabSz="457200" hangingPunct="0"/>
            <a:r>
              <a:rPr lang="en-US" sz="2400" b="1" dirty="0" smtClean="0">
                <a:solidFill>
                  <a:schemeClr val="bg1"/>
                </a:solidFill>
                <a:latin typeface="Arial" pitchFamily="34" charset="0"/>
                <a:cs typeface="Arial" pitchFamily="34" charset="0"/>
              </a:rPr>
              <a:t>F.	Jonah was a narrow-minded bigot of a patriot to 	Israel.  This is evident in his unwillingness to 	preach to the Assyrians, and of his attitude after 	their repentance.</a:t>
            </a:r>
          </a:p>
          <a:p>
            <a:pPr defTabSz="457200" hangingPunct="0"/>
            <a:endParaRPr lang="en-US" sz="1200" b="1" dirty="0" smtClean="0">
              <a:solidFill>
                <a:schemeClr val="bg1"/>
              </a:solidFill>
              <a:latin typeface="Arial" pitchFamily="34" charset="0"/>
              <a:cs typeface="Arial" pitchFamily="34" charset="0"/>
            </a:endParaRPr>
          </a:p>
          <a:p>
            <a:pPr defTabSz="457200" hangingPunct="0"/>
            <a:r>
              <a:rPr lang="en-US" sz="2400" b="1" dirty="0" smtClean="0">
                <a:solidFill>
                  <a:schemeClr val="bg1"/>
                </a:solidFill>
                <a:latin typeface="Arial" pitchFamily="34" charset="0"/>
                <a:cs typeface="Arial" pitchFamily="34" charset="0"/>
              </a:rPr>
              <a:t>G.	Jonah is a prophet who hoped that he would fail in 	his mission.</a:t>
            </a:r>
            <a:endParaRPr lang="en-US" sz="24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JONAH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893647"/>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DATE OF THE BOOK AND PROPHET</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A.	The date is best determined by the reign 	of 	Jeroboam II (782 – 753</a:t>
            </a:r>
            <a:r>
              <a:rPr lang="en-US" sz="2400" b="1" cap="small" dirty="0" smtClean="0">
                <a:solidFill>
                  <a:schemeClr val="bg1"/>
                </a:solidFill>
                <a:latin typeface="Arial" pitchFamily="34" charset="0"/>
                <a:cs typeface="Arial" pitchFamily="34" charset="0"/>
              </a:rPr>
              <a:t>bc</a:t>
            </a:r>
            <a:r>
              <a:rPr lang="en-US" sz="2400" b="1" dirty="0" smtClean="0">
                <a:solidFill>
                  <a:schemeClr val="bg1"/>
                </a:solidFill>
                <a:latin typeface="Arial" pitchFamily="34" charset="0"/>
                <a:cs typeface="Arial" pitchFamily="34" charset="0"/>
              </a:rPr>
              <a:t>).  It is believed that 2Kgs. 	14:25 took place in the early days of that period.</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B.	The dominant world power at this time was Assyria 	and their capitol was Nineveh.</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C.	History tells us that at the time of Jonah's preaching 	the Assyrians were having a hard time due to 			drought, famine, and general unrest with wars with 	revolting providences.  This could help explain their 	quick response to Jonah’s words.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270</Words>
  <Application>Microsoft Office PowerPoint</Application>
  <PresentationFormat>On-screen Show (4:3)</PresentationFormat>
  <Paragraphs>205</Paragraphs>
  <Slides>20</Slides>
  <Notes>0</Notes>
  <HiddenSlides>2</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Greg</dc:creator>
  <cp:lastModifiedBy>Greg</cp:lastModifiedBy>
  <cp:revision>46</cp:revision>
  <dcterms:created xsi:type="dcterms:W3CDTF">2022-05-26T16:39:18Z</dcterms:created>
  <dcterms:modified xsi:type="dcterms:W3CDTF">2022-07-06T21:58:33Z</dcterms:modified>
</cp:coreProperties>
</file>