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82" r:id="rId4"/>
    <p:sldId id="294" r:id="rId5"/>
    <p:sldId id="267" r:id="rId6"/>
    <p:sldId id="268" r:id="rId7"/>
    <p:sldId id="302" r:id="rId8"/>
    <p:sldId id="303" r:id="rId9"/>
    <p:sldId id="307" r:id="rId10"/>
    <p:sldId id="308" r:id="rId11"/>
    <p:sldId id="304" r:id="rId12"/>
    <p:sldId id="305" r:id="rId13"/>
    <p:sldId id="306" r:id="rId14"/>
    <p:sldId id="279" r:id="rId15"/>
    <p:sldId id="28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99ABE-7C0A-4869-9708-1D50548932E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2/9/2015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500" y="68580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latin typeface="Lucida Calligraphy" pitchFamily="66" charset="0"/>
              </a:rPr>
              <a:t>The 20 Greatest Chapters</a:t>
            </a:r>
          </a:p>
          <a:p>
            <a:pPr algn="r"/>
            <a:r>
              <a:rPr lang="en-US" sz="4400" b="1" dirty="0" smtClean="0">
                <a:latin typeface="Lucida Calligraphy" pitchFamily="66" charset="0"/>
              </a:rPr>
              <a:t>in the Bible</a:t>
            </a:r>
            <a:endParaRPr lang="en-US" sz="4400" b="1" dirty="0"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89364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Behold, My Servant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SERVANT’S RESIGNATION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Isa. 53:7-9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He was not treated justly; He was oppressed, harassed, treated roughly.  Yet He did not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complain or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cry out.  They mocked Him and pushed Him from one place to another, yet He was silent and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meek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as a lamb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When men treat us unjustly (as they will because we follow Christ), we must glorify Christ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by being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yielded to His will.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Isaiah,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53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62" end="2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charRg st="62" end="2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269" end="3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charRg st="269" end="39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52431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Behold, My Servant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SERVANT’S REWARD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Isa. 53:10-12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prophet praises Jehovah and his servant for being willing to make this sacrifice for 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people’s sin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and declares that it will bear fruit in due time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Jehovah concludes the paragraph by proclaiming that, because His servant was willing to suffer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and die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not only the Jews but also all men could be forgiven through the servant’s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intercession.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Isaiah,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53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15498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Behold, My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Servant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ISAIAH 53 IN THE NEW TESTAMENT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Matthew 8:17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			Acts 8:32-35</a:t>
            </a:r>
          </a:p>
          <a:p>
            <a:pPr defTabSz="457200"/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Mark 15:28					Romans 10:16</a:t>
            </a:r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Luke 22:37					1Peter 2:24</a:t>
            </a:r>
          </a:p>
          <a:p>
            <a:pPr defTabSz="457200"/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John 12:38</a:t>
            </a:r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Isaiah,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53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1"/>
            <a:ext cx="7848600" cy="415498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Next week: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Sermon on the Mount</a:t>
            </a:r>
          </a:p>
          <a:p>
            <a:pPr defTabSz="36576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Matthew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Chapter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What True Righteousness Is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How True Righteousness Comes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True Righteousness in Our Daily Lives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Matthew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5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500" y="68580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prstClr val="white"/>
                </a:solidFill>
                <a:latin typeface="Lucida Calligraphy" pitchFamily="66" charset="0"/>
              </a:rPr>
              <a:t>The 20 Greatest Chapters</a:t>
            </a:r>
          </a:p>
          <a:p>
            <a:pPr algn="r"/>
            <a:r>
              <a:rPr lang="en-US" sz="4400" b="1" dirty="0" smtClean="0">
                <a:solidFill>
                  <a:prstClr val="white"/>
                </a:solidFill>
                <a:latin typeface="Lucida Calligraphy" pitchFamily="66" charset="0"/>
              </a:rPr>
              <a:t>in the Bible</a:t>
            </a:r>
            <a:endParaRPr lang="en-US" sz="4400" b="1" dirty="0">
              <a:solidFill>
                <a:prstClr val="white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929348"/>
            <a:ext cx="2057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Genesis 01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Exodus 20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01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23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51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119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Proverbs 31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57600" y="1929348"/>
            <a:ext cx="1905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Isaiah 40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>
                <a:solidFill>
                  <a:srgbClr val="FFFF00"/>
                </a:solidFill>
              </a:rPr>
              <a:t>Isaiah 53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05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06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07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John 17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Acts 02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00800" y="1949946"/>
            <a:ext cx="2286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Romans 08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1Corinthians 13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1Corinthians 15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Ephesians 02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Hebrews 11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James 02 </a:t>
            </a:r>
          </a:p>
        </p:txBody>
      </p:sp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152400"/>
            <a:ext cx="805832" cy="762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1"/>
            <a:ext cx="7848600" cy="341632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Behold, My Servant</a:t>
            </a:r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The Sin-Bearing Servant.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His Rejection.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His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Redemption.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His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Resignation.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Isaiah,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53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52431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INTRODUCTION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fact that these verses apply to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Jesus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proved by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Jn. 12:38, Mt. 8:17, Ac. 8:32-35, 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	Mk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15:28, 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Lk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22:37, Rom. 10:16, and 1Pet. 2:24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Isaiah 53 is quoted or referred to at least 85 times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in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NT.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The prophecy begins with 52:13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(Christ’s 	exaltation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rest of the section deals with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His humiliation.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Isaiah,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53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15498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Behold, My Servant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SIN-BEARING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SERVANT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Isa. 52:13-15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main figure in this paragraph is the suffering servant.  It clear that the “servant” is Messiah, not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some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great person in Israel’s history, the prophet himself, Israel as a whole, or spiritual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Israel.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Only Jesus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did what is proclaimed of the servant in this context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Isaiah,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53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89364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Behold, My Servant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SERVANT’S REJECTION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Isa. 53:1-3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exiles respond, bemoaning, that very few had believed their message about the coming of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suffering servant.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exiles found him unattractive, and the rest of mankind despised him.  But 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terrible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appearance was due to the suffering endured because the exiles had sinned and failed to be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Jehovah’s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witnesses before the nations.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Isaiah,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53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5016758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Behold, My Servant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SERVANT’S REDEMPTION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Isa. 53:4-6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Note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physical price that He paid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1.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Wounded, or pierced, referring to His death on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cross, pierced by nails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Jn. 19:37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2.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Bruised,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or “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crushed” as under a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burden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weight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of sin which was laid on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Him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3.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Chastised, or punished as though He had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broken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law, with stripes from the scourging.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Isaiah,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53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5078313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Behold, My Servant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SERVANT’S REDEMPTION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Isa. 53:4-6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Note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spiritual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sufferings that 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bore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1.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Our transgressions 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5,8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), the rebellious and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deliberate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breaking of God’s Law.</a:t>
            </a: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2.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Our iniquities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(v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5,6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), the crookedness of our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nature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defTabSz="36576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3.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Our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griefs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and sorrows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), our calamities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and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unhappy results of our sins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Isaiah,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53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378565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Behold, My Servant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SERVANT’S REDEMPTION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Isa. 53:4-6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Note the physical sufferings that He bore.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Note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spiritual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sufferings that He bore.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He died for us all.  These verses are the very heart of 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Gospel—“Christ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died for our sins.”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Isaiah,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53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593</Words>
  <Application>Microsoft Office PowerPoint</Application>
  <PresentationFormat>On-screen Show (4:3)</PresentationFormat>
  <Paragraphs>161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Swango</dc:creator>
  <cp:lastModifiedBy>Swango</cp:lastModifiedBy>
  <cp:revision>120</cp:revision>
  <dcterms:created xsi:type="dcterms:W3CDTF">2014-11-02T13:54:08Z</dcterms:created>
  <dcterms:modified xsi:type="dcterms:W3CDTF">2015-02-10T03:12:02Z</dcterms:modified>
</cp:coreProperties>
</file>